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7" r:id="rId2"/>
    <p:sldId id="262" r:id="rId3"/>
    <p:sldId id="282" r:id="rId4"/>
    <p:sldId id="273" r:id="rId5"/>
    <p:sldId id="274" r:id="rId6"/>
    <p:sldId id="353" r:id="rId7"/>
    <p:sldId id="377" r:id="rId8"/>
    <p:sldId id="374" r:id="rId9"/>
    <p:sldId id="379" r:id="rId10"/>
    <p:sldId id="381" r:id="rId11"/>
    <p:sldId id="354" r:id="rId12"/>
    <p:sldId id="288" r:id="rId13"/>
    <p:sldId id="313" r:id="rId14"/>
    <p:sldId id="314" r:id="rId15"/>
    <p:sldId id="291" r:id="rId16"/>
    <p:sldId id="292" r:id="rId17"/>
    <p:sldId id="355" r:id="rId18"/>
    <p:sldId id="304" r:id="rId19"/>
    <p:sldId id="357" r:id="rId20"/>
    <p:sldId id="321" r:id="rId21"/>
    <p:sldId id="307" r:id="rId22"/>
    <p:sldId id="322" r:id="rId23"/>
    <p:sldId id="363" r:id="rId24"/>
    <p:sldId id="324" r:id="rId25"/>
    <p:sldId id="382" r:id="rId26"/>
    <p:sldId id="325" r:id="rId27"/>
    <p:sldId id="326" r:id="rId28"/>
    <p:sldId id="327" r:id="rId29"/>
    <p:sldId id="328" r:id="rId30"/>
    <p:sldId id="367" r:id="rId31"/>
    <p:sldId id="368" r:id="rId32"/>
    <p:sldId id="383" r:id="rId33"/>
    <p:sldId id="384" r:id="rId34"/>
    <p:sldId id="385" r:id="rId35"/>
    <p:sldId id="386" r:id="rId36"/>
    <p:sldId id="387" r:id="rId37"/>
    <p:sldId id="388" r:id="rId38"/>
    <p:sldId id="402" r:id="rId39"/>
    <p:sldId id="356" r:id="rId40"/>
    <p:sldId id="359" r:id="rId41"/>
    <p:sldId id="336" r:id="rId42"/>
    <p:sldId id="389" r:id="rId43"/>
    <p:sldId id="390" r:id="rId44"/>
    <p:sldId id="391" r:id="rId45"/>
    <p:sldId id="323" r:id="rId46"/>
    <p:sldId id="339" r:id="rId47"/>
    <p:sldId id="392" r:id="rId48"/>
    <p:sldId id="393" r:id="rId49"/>
    <p:sldId id="364" r:id="rId50"/>
    <p:sldId id="338" r:id="rId51"/>
    <p:sldId id="341" r:id="rId52"/>
    <p:sldId id="329" r:id="rId53"/>
    <p:sldId id="366" r:id="rId54"/>
    <p:sldId id="342" r:id="rId55"/>
    <p:sldId id="343" r:id="rId56"/>
    <p:sldId id="394" r:id="rId57"/>
    <p:sldId id="395" r:id="rId58"/>
    <p:sldId id="396" r:id="rId59"/>
    <p:sldId id="397" r:id="rId60"/>
    <p:sldId id="369" r:id="rId61"/>
    <p:sldId id="344" r:id="rId62"/>
    <p:sldId id="348" r:id="rId63"/>
    <p:sldId id="349" r:id="rId64"/>
    <p:sldId id="370" r:id="rId65"/>
    <p:sldId id="317" r:id="rId66"/>
    <p:sldId id="345" r:id="rId67"/>
    <p:sldId id="371" r:id="rId68"/>
    <p:sldId id="316" r:id="rId69"/>
    <p:sldId id="311" r:id="rId70"/>
    <p:sldId id="278" r:id="rId71"/>
    <p:sldId id="297" r:id="rId72"/>
    <p:sldId id="299" r:id="rId73"/>
    <p:sldId id="401" r:id="rId74"/>
    <p:sldId id="399" r:id="rId75"/>
    <p:sldId id="400" r:id="rId76"/>
    <p:sldId id="298" r:id="rId77"/>
    <p:sldId id="372" r:id="rId78"/>
    <p:sldId id="373" r:id="rId79"/>
    <p:sldId id="272" r:id="rId80"/>
  </p:sldIdLst>
  <p:sldSz cx="14630400" cy="8229600"/>
  <p:notesSz cx="6858000" cy="9144000"/>
  <p:defaultText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RD, KYRA A" initials="LK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8" autoAdjust="0"/>
    <p:restoredTop sz="96091" autoAdjust="0"/>
  </p:normalViewPr>
  <p:slideViewPr>
    <p:cSldViewPr snapToGrid="0" snapToObjects="1" showGuides="1">
      <p:cViewPr varScale="1">
        <p:scale>
          <a:sx n="87" d="100"/>
          <a:sy n="87" d="100"/>
        </p:scale>
        <p:origin x="408" y="78"/>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8/8/2024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3669" rtl="0" eaLnBrk="1" latinLnBrk="0" hangingPunct="1">
      <a:defRPr sz="1100" kern="1200">
        <a:solidFill>
          <a:schemeClr val="tx1"/>
        </a:solidFill>
        <a:latin typeface="+mn-lt"/>
        <a:ea typeface="+mn-ea"/>
        <a:cs typeface="+mn-cs"/>
      </a:defRPr>
    </a:lvl1pPr>
    <a:lvl2pPr marL="456834" algn="l" defTabSz="913669" rtl="0" eaLnBrk="1" latinLnBrk="0" hangingPunct="1">
      <a:defRPr sz="1100" kern="1200">
        <a:solidFill>
          <a:schemeClr val="tx1"/>
        </a:solidFill>
        <a:latin typeface="+mn-lt"/>
        <a:ea typeface="+mn-ea"/>
        <a:cs typeface="+mn-cs"/>
      </a:defRPr>
    </a:lvl2pPr>
    <a:lvl3pPr marL="913669" algn="l" defTabSz="913669" rtl="0" eaLnBrk="1" latinLnBrk="0" hangingPunct="1">
      <a:defRPr sz="1100" kern="1200">
        <a:solidFill>
          <a:schemeClr val="tx1"/>
        </a:solidFill>
        <a:latin typeface="+mn-lt"/>
        <a:ea typeface="+mn-ea"/>
        <a:cs typeface="+mn-cs"/>
      </a:defRPr>
    </a:lvl3pPr>
    <a:lvl4pPr marL="1370503" algn="l" defTabSz="913669" rtl="0" eaLnBrk="1" latinLnBrk="0" hangingPunct="1">
      <a:defRPr sz="1100" kern="1200">
        <a:solidFill>
          <a:schemeClr val="tx1"/>
        </a:solidFill>
        <a:latin typeface="+mn-lt"/>
        <a:ea typeface="+mn-ea"/>
        <a:cs typeface="+mn-cs"/>
      </a:defRPr>
    </a:lvl4pPr>
    <a:lvl5pPr marL="1827337" algn="l" defTabSz="913669" rtl="0" eaLnBrk="1" latinLnBrk="0" hangingPunct="1">
      <a:defRPr sz="1100" kern="1200">
        <a:solidFill>
          <a:schemeClr val="tx1"/>
        </a:solidFill>
        <a:latin typeface="+mn-lt"/>
        <a:ea typeface="+mn-ea"/>
        <a:cs typeface="+mn-cs"/>
      </a:defRPr>
    </a:lvl5pPr>
    <a:lvl6pPr marL="2284172" algn="l" defTabSz="913669" rtl="0" eaLnBrk="1" latinLnBrk="0" hangingPunct="1">
      <a:defRPr sz="1100" kern="1200">
        <a:solidFill>
          <a:schemeClr val="tx1"/>
        </a:solidFill>
        <a:latin typeface="+mn-lt"/>
        <a:ea typeface="+mn-ea"/>
        <a:cs typeface="+mn-cs"/>
      </a:defRPr>
    </a:lvl6pPr>
    <a:lvl7pPr marL="2741006" algn="l" defTabSz="913669" rtl="0" eaLnBrk="1" latinLnBrk="0" hangingPunct="1">
      <a:defRPr sz="1100" kern="1200">
        <a:solidFill>
          <a:schemeClr val="tx1"/>
        </a:solidFill>
        <a:latin typeface="+mn-lt"/>
        <a:ea typeface="+mn-ea"/>
        <a:cs typeface="+mn-cs"/>
      </a:defRPr>
    </a:lvl7pPr>
    <a:lvl8pPr marL="3197840" algn="l" defTabSz="913669" rtl="0" eaLnBrk="1" latinLnBrk="0" hangingPunct="1">
      <a:defRPr sz="1100" kern="1200">
        <a:solidFill>
          <a:schemeClr val="tx1"/>
        </a:solidFill>
        <a:latin typeface="+mn-lt"/>
        <a:ea typeface="+mn-ea"/>
        <a:cs typeface="+mn-cs"/>
      </a:defRPr>
    </a:lvl8pPr>
    <a:lvl9pPr marL="3654674" algn="l" defTabSz="91366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t>Speaker</a:t>
            </a:r>
            <a:r>
              <a:rPr lang="en-US" baseline="0" dirty="0"/>
              <a:t> Notes: </a:t>
            </a:r>
            <a:r>
              <a:rPr lang="en-US" sz="1100" kern="1200" dirty="0">
                <a:solidFill>
                  <a:schemeClr val="tx1"/>
                </a:solidFill>
                <a:effectLst/>
                <a:latin typeface="+mn-lt"/>
                <a:ea typeface="+mn-ea"/>
                <a:cs typeface="+mn-cs"/>
              </a:rPr>
              <a:t>New fields are</a:t>
            </a:r>
          </a:p>
          <a:p>
            <a:pPr lvl="1"/>
            <a:r>
              <a:rPr lang="en-US" sz="1100" kern="1200" dirty="0">
                <a:solidFill>
                  <a:schemeClr val="tx1"/>
                </a:solidFill>
                <a:effectLst/>
                <a:latin typeface="+mn-lt"/>
                <a:ea typeface="+mn-ea"/>
                <a:cs typeface="+mn-cs"/>
              </a:rPr>
              <a:t>Provider ID/Tracking Number</a:t>
            </a:r>
          </a:p>
          <a:p>
            <a:pPr lvl="2"/>
            <a:r>
              <a:rPr lang="en-US" sz="1100" kern="1200" dirty="0">
                <a:solidFill>
                  <a:schemeClr val="tx1"/>
                </a:solidFill>
                <a:effectLst/>
                <a:latin typeface="+mn-lt"/>
                <a:ea typeface="+mn-ea"/>
                <a:cs typeface="+mn-cs"/>
              </a:rPr>
              <a:t>User can enter either a Medicaid Provider ID or a Provider Enrollment Application Tracking Number</a:t>
            </a:r>
          </a:p>
          <a:p>
            <a:pPr lvl="1"/>
            <a:r>
              <a:rPr lang="en-US" sz="1100" kern="1200" dirty="0">
                <a:solidFill>
                  <a:schemeClr val="tx1"/>
                </a:solidFill>
                <a:effectLst/>
                <a:latin typeface="+mn-lt"/>
                <a:ea typeface="+mn-ea"/>
                <a:cs typeface="+mn-cs"/>
              </a:rPr>
              <a:t>Effective Date</a:t>
            </a:r>
          </a:p>
          <a:p>
            <a:pPr lvl="2"/>
            <a:r>
              <a:rPr lang="en-US" sz="1100" kern="1200" dirty="0">
                <a:solidFill>
                  <a:schemeClr val="tx1"/>
                </a:solidFill>
                <a:effectLst/>
                <a:latin typeface="+mn-lt"/>
                <a:ea typeface="+mn-ea"/>
                <a:cs typeface="+mn-cs"/>
              </a:rPr>
              <a:t>User can enter a specific date of service or leave the field blank</a:t>
            </a:r>
          </a:p>
          <a:p>
            <a:pPr lvl="3"/>
            <a:r>
              <a:rPr lang="en-US" sz="1100" kern="1200" dirty="0">
                <a:solidFill>
                  <a:schemeClr val="tx1"/>
                </a:solidFill>
                <a:effectLst/>
                <a:latin typeface="+mn-lt"/>
                <a:ea typeface="+mn-ea"/>
                <a:cs typeface="+mn-cs"/>
              </a:rPr>
              <a:t>If date field is left blank, search will default to “today’s date” or the date the search is launched.</a:t>
            </a:r>
          </a:p>
          <a:p>
            <a:pPr lvl="0"/>
            <a:r>
              <a:rPr lang="en-US" sz="1100" kern="1200" dirty="0">
                <a:solidFill>
                  <a:schemeClr val="tx1"/>
                </a:solidFill>
                <a:effectLst/>
                <a:latin typeface="+mn-lt"/>
                <a:ea typeface="+mn-ea"/>
                <a:cs typeface="+mn-cs"/>
              </a:rPr>
              <a:t>Results changes are:</a:t>
            </a:r>
          </a:p>
          <a:p>
            <a:pPr lvl="1"/>
            <a:r>
              <a:rPr lang="en-US" sz="1100" kern="1200" dirty="0">
                <a:solidFill>
                  <a:schemeClr val="tx1"/>
                </a:solidFill>
                <a:effectLst/>
                <a:latin typeface="+mn-lt"/>
                <a:ea typeface="+mn-ea"/>
                <a:cs typeface="+mn-cs"/>
              </a:rPr>
              <a:t>Enrollment Status results will now include RTP and terminated status codes</a:t>
            </a:r>
          </a:p>
          <a:p>
            <a:pPr lvl="1"/>
            <a:r>
              <a:rPr lang="en-US" sz="1100" kern="1200" dirty="0">
                <a:solidFill>
                  <a:schemeClr val="tx1"/>
                </a:solidFill>
                <a:effectLst/>
                <a:latin typeface="+mn-lt"/>
                <a:ea typeface="+mn-ea"/>
                <a:cs typeface="+mn-cs"/>
              </a:rPr>
              <a:t>Multiple results can appear simultaneously</a:t>
            </a:r>
          </a:p>
          <a:p>
            <a:pPr lvl="1"/>
            <a:r>
              <a:rPr lang="en-US" sz="1100" kern="1200">
                <a:solidFill>
                  <a:schemeClr val="tx1"/>
                </a:solidFill>
                <a:effectLst/>
                <a:latin typeface="+mn-lt"/>
                <a:ea typeface="+mn-ea"/>
                <a:cs typeface="+mn-cs"/>
              </a:rPr>
              <a:t>Provider records without NPI will appear in the results</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114678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26937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264879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26</a:t>
            </a:fld>
            <a:endParaRPr lang="en-US" dirty="0"/>
          </a:p>
        </p:txBody>
      </p:sp>
    </p:spTree>
    <p:extLst>
      <p:ext uri="{BB962C8B-B14F-4D97-AF65-F5344CB8AC3E}">
        <p14:creationId xmlns:p14="http://schemas.microsoft.com/office/powerpoint/2010/main" val="34513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Mention</a:t>
            </a:r>
            <a:r>
              <a:rPr lang="en-US" baseline="0" dirty="0"/>
              <a:t> certification website for providers to get effective dates for providers only to obtain.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28</a:t>
            </a:fld>
            <a:endParaRPr lang="en-US" dirty="0"/>
          </a:p>
        </p:txBody>
      </p:sp>
    </p:spTree>
    <p:extLst>
      <p:ext uri="{BB962C8B-B14F-4D97-AF65-F5344CB8AC3E}">
        <p14:creationId xmlns:p14="http://schemas.microsoft.com/office/powerpoint/2010/main" val="147070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a:t>
            </a:r>
            <a:r>
              <a:rPr lang="en-US" baseline="0" dirty="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2820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331800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659836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218115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240900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3669" rtl="0" eaLnBrk="1" fontAlgn="auto" latinLnBrk="0" hangingPunct="1">
              <a:lnSpc>
                <a:spcPct val="100000"/>
              </a:lnSpc>
              <a:spcBef>
                <a:spcPts val="0"/>
              </a:spcBef>
              <a:spcAft>
                <a:spcPts val="0"/>
              </a:spcAft>
              <a:buClrTx/>
              <a:buSzTx/>
              <a:buFontTx/>
              <a:buNone/>
              <a:tabLst/>
              <a:defRPr/>
            </a:pPr>
            <a:r>
              <a:rPr lang="en-US" dirty="0"/>
              <a:t>Speaker Note: </a:t>
            </a:r>
            <a:r>
              <a:rPr lang="en-US" sz="1100" kern="1200" dirty="0">
                <a:solidFill>
                  <a:schemeClr val="tx1"/>
                </a:solidFill>
                <a:effectLst/>
                <a:latin typeface="+mn-lt"/>
                <a:ea typeface="+mn-ea"/>
                <a:cs typeface="+mn-cs"/>
              </a:rPr>
              <a:t>Users can also access Provider Search from the Check Enrollment Status option.</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35</a:t>
            </a:fld>
            <a:endParaRPr lang="en-US" dirty="0"/>
          </a:p>
        </p:txBody>
      </p:sp>
    </p:spTree>
    <p:extLst>
      <p:ext uri="{BB962C8B-B14F-4D97-AF65-F5344CB8AC3E}">
        <p14:creationId xmlns:p14="http://schemas.microsoft.com/office/powerpoint/2010/main" val="2057162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286637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2250054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838781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42</a:t>
            </a:fld>
            <a:endParaRPr lang="en-US" dirty="0"/>
          </a:p>
        </p:txBody>
      </p:sp>
    </p:spTree>
    <p:extLst>
      <p:ext uri="{BB962C8B-B14F-4D97-AF65-F5344CB8AC3E}">
        <p14:creationId xmlns:p14="http://schemas.microsoft.com/office/powerpoint/2010/main" val="90291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50</a:t>
            </a:fld>
            <a:endParaRPr lang="en-US" dirty="0"/>
          </a:p>
        </p:txBody>
      </p:sp>
    </p:spTree>
    <p:extLst>
      <p:ext uri="{BB962C8B-B14F-4D97-AF65-F5344CB8AC3E}">
        <p14:creationId xmlns:p14="http://schemas.microsoft.com/office/powerpoint/2010/main" val="357867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a:t>
            </a:r>
            <a:r>
              <a:rPr lang="en-US" baseline="0" dirty="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52</a:t>
            </a:fld>
            <a:endParaRPr lang="en-US" dirty="0"/>
          </a:p>
        </p:txBody>
      </p:sp>
    </p:spTree>
    <p:extLst>
      <p:ext uri="{BB962C8B-B14F-4D97-AF65-F5344CB8AC3E}">
        <p14:creationId xmlns:p14="http://schemas.microsoft.com/office/powerpoint/2010/main" val="3666767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55</a:t>
            </a:fld>
            <a:endParaRPr lang="en-US" dirty="0"/>
          </a:p>
        </p:txBody>
      </p:sp>
    </p:spTree>
    <p:extLst>
      <p:ext uri="{BB962C8B-B14F-4D97-AF65-F5344CB8AC3E}">
        <p14:creationId xmlns:p14="http://schemas.microsoft.com/office/powerpoint/2010/main" val="4292196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56</a:t>
            </a:fld>
            <a:endParaRPr lang="en-US" dirty="0"/>
          </a:p>
        </p:txBody>
      </p:sp>
    </p:spTree>
    <p:extLst>
      <p:ext uri="{BB962C8B-B14F-4D97-AF65-F5344CB8AC3E}">
        <p14:creationId xmlns:p14="http://schemas.microsoft.com/office/powerpoint/2010/main" val="417068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57</a:t>
            </a:fld>
            <a:endParaRPr lang="en-US" dirty="0"/>
          </a:p>
        </p:txBody>
      </p:sp>
    </p:spTree>
    <p:extLst>
      <p:ext uri="{BB962C8B-B14F-4D97-AF65-F5344CB8AC3E}">
        <p14:creationId xmlns:p14="http://schemas.microsoft.com/office/powerpoint/2010/main" val="163786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t>Speaker</a:t>
            </a:r>
            <a:r>
              <a:rPr lang="en-US" baseline="0" dirty="0"/>
              <a:t> Notes: </a:t>
            </a:r>
            <a:r>
              <a:rPr lang="en-US" sz="1100" kern="1200" dirty="0">
                <a:solidFill>
                  <a:schemeClr val="tx1"/>
                </a:solidFill>
                <a:effectLst/>
                <a:latin typeface="+mn-lt"/>
                <a:ea typeface="+mn-ea"/>
                <a:cs typeface="+mn-cs"/>
              </a:rPr>
              <a:t>New fields are</a:t>
            </a:r>
          </a:p>
          <a:p>
            <a:pPr lvl="1"/>
            <a:r>
              <a:rPr lang="en-US" sz="1100" kern="1200" dirty="0">
                <a:solidFill>
                  <a:schemeClr val="tx1"/>
                </a:solidFill>
                <a:effectLst/>
                <a:latin typeface="+mn-lt"/>
                <a:ea typeface="+mn-ea"/>
                <a:cs typeface="+mn-cs"/>
              </a:rPr>
              <a:t>Provider ID/Tracking Number</a:t>
            </a:r>
          </a:p>
          <a:p>
            <a:pPr lvl="2"/>
            <a:r>
              <a:rPr lang="en-US" sz="1100" kern="1200" dirty="0">
                <a:solidFill>
                  <a:schemeClr val="tx1"/>
                </a:solidFill>
                <a:effectLst/>
                <a:latin typeface="+mn-lt"/>
                <a:ea typeface="+mn-ea"/>
                <a:cs typeface="+mn-cs"/>
              </a:rPr>
              <a:t>User can enter either a Medicaid Provider ID or a Provider Enrollment Application Tracking Number</a:t>
            </a:r>
          </a:p>
          <a:p>
            <a:pPr lvl="1"/>
            <a:r>
              <a:rPr lang="en-US" sz="1100" kern="1200" dirty="0">
                <a:solidFill>
                  <a:schemeClr val="tx1"/>
                </a:solidFill>
                <a:effectLst/>
                <a:latin typeface="+mn-lt"/>
                <a:ea typeface="+mn-ea"/>
                <a:cs typeface="+mn-cs"/>
              </a:rPr>
              <a:t>Effective Date</a:t>
            </a:r>
          </a:p>
          <a:p>
            <a:pPr lvl="2"/>
            <a:r>
              <a:rPr lang="en-US" sz="1100" kern="1200" dirty="0">
                <a:solidFill>
                  <a:schemeClr val="tx1"/>
                </a:solidFill>
                <a:effectLst/>
                <a:latin typeface="+mn-lt"/>
                <a:ea typeface="+mn-ea"/>
                <a:cs typeface="+mn-cs"/>
              </a:rPr>
              <a:t>User can enter a specific date of service or leave the field blank</a:t>
            </a:r>
          </a:p>
          <a:p>
            <a:pPr lvl="3"/>
            <a:r>
              <a:rPr lang="en-US" sz="1100" kern="1200" dirty="0">
                <a:solidFill>
                  <a:schemeClr val="tx1"/>
                </a:solidFill>
                <a:effectLst/>
                <a:latin typeface="+mn-lt"/>
                <a:ea typeface="+mn-ea"/>
                <a:cs typeface="+mn-cs"/>
              </a:rPr>
              <a:t>If date field is left blank, search will default to “today’s date” or the date the search is launched.</a:t>
            </a:r>
          </a:p>
          <a:p>
            <a:pPr lvl="0"/>
            <a:r>
              <a:rPr lang="en-US" sz="1100" kern="1200" dirty="0">
                <a:solidFill>
                  <a:schemeClr val="tx1"/>
                </a:solidFill>
                <a:effectLst/>
                <a:latin typeface="+mn-lt"/>
                <a:ea typeface="+mn-ea"/>
                <a:cs typeface="+mn-cs"/>
              </a:rPr>
              <a:t>Results changes are:</a:t>
            </a:r>
          </a:p>
          <a:p>
            <a:pPr lvl="1"/>
            <a:r>
              <a:rPr lang="en-US" sz="1100" kern="1200" dirty="0">
                <a:solidFill>
                  <a:schemeClr val="tx1"/>
                </a:solidFill>
                <a:effectLst/>
                <a:latin typeface="+mn-lt"/>
                <a:ea typeface="+mn-ea"/>
                <a:cs typeface="+mn-cs"/>
              </a:rPr>
              <a:t>Enrollment Status results will now include RTP and terminated status codes</a:t>
            </a:r>
          </a:p>
          <a:p>
            <a:pPr lvl="1"/>
            <a:r>
              <a:rPr lang="en-US" sz="1100" kern="1200" dirty="0">
                <a:solidFill>
                  <a:schemeClr val="tx1"/>
                </a:solidFill>
                <a:effectLst/>
                <a:latin typeface="+mn-lt"/>
                <a:ea typeface="+mn-ea"/>
                <a:cs typeface="+mn-cs"/>
              </a:rPr>
              <a:t>Multiple results can appear simultaneously</a:t>
            </a:r>
          </a:p>
          <a:p>
            <a:pPr lvl="1"/>
            <a:r>
              <a:rPr lang="en-US" sz="1100" kern="1200">
                <a:solidFill>
                  <a:schemeClr val="tx1"/>
                </a:solidFill>
                <a:effectLst/>
                <a:latin typeface="+mn-lt"/>
                <a:ea typeface="+mn-ea"/>
                <a:cs typeface="+mn-cs"/>
              </a:rPr>
              <a:t>Provider records without NPI will appear in the results</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3513675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58</a:t>
            </a:fld>
            <a:endParaRPr lang="en-US" dirty="0"/>
          </a:p>
        </p:txBody>
      </p:sp>
    </p:spTree>
    <p:extLst>
      <p:ext uri="{BB962C8B-B14F-4D97-AF65-F5344CB8AC3E}">
        <p14:creationId xmlns:p14="http://schemas.microsoft.com/office/powerpoint/2010/main" val="314471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59</a:t>
            </a:fld>
            <a:endParaRPr lang="en-US" dirty="0"/>
          </a:p>
        </p:txBody>
      </p:sp>
    </p:spTree>
    <p:extLst>
      <p:ext uri="{BB962C8B-B14F-4D97-AF65-F5344CB8AC3E}">
        <p14:creationId xmlns:p14="http://schemas.microsoft.com/office/powerpoint/2010/main" val="1233573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61</a:t>
            </a:fld>
            <a:endParaRPr lang="en-US" dirty="0"/>
          </a:p>
        </p:txBody>
      </p:sp>
    </p:spTree>
    <p:extLst>
      <p:ext uri="{BB962C8B-B14F-4D97-AF65-F5344CB8AC3E}">
        <p14:creationId xmlns:p14="http://schemas.microsoft.com/office/powerpoint/2010/main" val="1596612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Disclosure</a:t>
            </a:r>
            <a:r>
              <a:rPr lang="en-US" sz="1200" baseline="0" dirty="0"/>
              <a:t> notice – a pending application does not guarantee activation. </a:t>
            </a:r>
            <a:endParaRPr lang="en-US" sz="1050" b="1" dirty="0"/>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66</a:t>
            </a:fld>
            <a:endParaRPr lang="en-US" dirty="0"/>
          </a:p>
        </p:txBody>
      </p:sp>
    </p:spTree>
    <p:extLst>
      <p:ext uri="{BB962C8B-B14F-4D97-AF65-F5344CB8AC3E}">
        <p14:creationId xmlns:p14="http://schemas.microsoft.com/office/powerpoint/2010/main" val="4293024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67</a:t>
            </a:fld>
            <a:endParaRPr lang="en-US" dirty="0"/>
          </a:p>
        </p:txBody>
      </p:sp>
    </p:spTree>
    <p:extLst>
      <p:ext uri="{BB962C8B-B14F-4D97-AF65-F5344CB8AC3E}">
        <p14:creationId xmlns:p14="http://schemas.microsoft.com/office/powerpoint/2010/main" val="504009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dirty="0">
                <a:solidFill>
                  <a:srgbClr val="FF0000"/>
                </a:solidFill>
              </a:rPr>
              <a:t>Please respond promptly.</a:t>
            </a:r>
            <a:r>
              <a:rPr lang="en-US" b="0" i="1" baseline="0" dirty="0">
                <a:solidFill>
                  <a:srgbClr val="FF0000"/>
                </a:solidFill>
              </a:rPr>
              <a:t>  </a:t>
            </a:r>
            <a:r>
              <a:rPr lang="en-US" b="0" i="1" dirty="0">
                <a:solidFill>
                  <a:srgbClr val="FF0000"/>
                </a:solidFill>
              </a:rPr>
              <a:t>If</a:t>
            </a:r>
            <a:r>
              <a:rPr lang="en-US" b="0" i="1" baseline="0" dirty="0">
                <a:solidFill>
                  <a:srgbClr val="FF0000"/>
                </a:solidFill>
              </a:rPr>
              <a:t> at all possible, reply to the 1</a:t>
            </a:r>
            <a:r>
              <a:rPr lang="en-US" b="0" i="1" baseline="30000" dirty="0">
                <a:solidFill>
                  <a:srgbClr val="FF0000"/>
                </a:solidFill>
              </a:rPr>
              <a:t>st</a:t>
            </a:r>
            <a:r>
              <a:rPr lang="en-US" b="0" i="1" baseline="0" dirty="0">
                <a:solidFill>
                  <a:srgbClr val="FF0000"/>
                </a:solidFill>
              </a:rPr>
              <a:t> or 2</a:t>
            </a:r>
            <a:r>
              <a:rPr lang="en-US" b="0" i="1" baseline="30000" dirty="0">
                <a:solidFill>
                  <a:srgbClr val="FF0000"/>
                </a:solidFill>
              </a:rPr>
              <a:t>nd</a:t>
            </a:r>
            <a:r>
              <a:rPr lang="en-US" b="0" i="1" baseline="0" dirty="0">
                <a:solidFill>
                  <a:srgbClr val="FF0000"/>
                </a:solidFill>
              </a:rPr>
              <a:t> notice to allow enough time for processing the request prior to your re-verification period expiring.  Consider the 3</a:t>
            </a:r>
            <a:r>
              <a:rPr lang="en-US" b="0" i="1" baseline="30000" dirty="0">
                <a:solidFill>
                  <a:srgbClr val="FF0000"/>
                </a:solidFill>
              </a:rPr>
              <a:t>rd</a:t>
            </a:r>
            <a:r>
              <a:rPr lang="en-US" b="0" i="1" baseline="0" dirty="0">
                <a:solidFill>
                  <a:srgbClr val="FF0000"/>
                </a:solidFill>
              </a:rPr>
              <a:t> – 5</a:t>
            </a:r>
            <a:r>
              <a:rPr lang="en-US" b="0" i="1" baseline="30000" dirty="0">
                <a:solidFill>
                  <a:srgbClr val="FF0000"/>
                </a:solidFill>
              </a:rPr>
              <a:t>th</a:t>
            </a:r>
            <a:r>
              <a:rPr lang="en-US" b="0" i="1" baseline="0" dirty="0">
                <a:solidFill>
                  <a:srgbClr val="FF0000"/>
                </a:solidFill>
              </a:rPr>
              <a:t> notices as final warnings. The processing times for </a:t>
            </a:r>
            <a:r>
              <a:rPr lang="en-US" sz="1800" i="1" dirty="0"/>
              <a:t>TADs is 5 business days. </a:t>
            </a:r>
            <a:endParaRPr lang="en-US" b="0" i="1" baseline="0" dirty="0">
              <a:solidFill>
                <a:srgbClr val="FF0000"/>
              </a:solidFill>
            </a:endParaRPr>
          </a:p>
          <a:p>
            <a:endParaRPr lang="en-US" b="0" i="1" baseline="0" dirty="0">
              <a:solidFill>
                <a:srgbClr val="FF0000"/>
              </a:solidFill>
            </a:endParaRPr>
          </a:p>
          <a:p>
            <a:r>
              <a:rPr lang="en-US" b="0" i="1" baseline="0" dirty="0">
                <a:solidFill>
                  <a:srgbClr val="FF0000"/>
                </a:solidFill>
              </a:rPr>
              <a:t>After termination for non-response, provider may have to submit a new application. </a:t>
            </a:r>
          </a:p>
          <a:p>
            <a:endParaRPr lang="en-US" b="0" i="1" baseline="0" dirty="0">
              <a:solidFill>
                <a:srgbClr val="FF0000"/>
              </a:solidFill>
            </a:endParaRPr>
          </a:p>
          <a:p>
            <a:r>
              <a:rPr lang="en-US" b="0" i="1" baseline="0" dirty="0">
                <a:solidFill>
                  <a:srgbClr val="FF0000"/>
                </a:solidFill>
              </a:rPr>
              <a:t>If you have any questions or issues please contact the </a:t>
            </a:r>
            <a:r>
              <a:rPr lang="en-US" sz="1200" dirty="0"/>
              <a:t>Conduent Provider Relations Call Center – (800) 299 - 7304 option 6 or (505) 246 - 0710 option 6</a:t>
            </a: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baseline="0" dirty="0">
                <a:solidFill>
                  <a:srgbClr val="FF0000"/>
                </a:solidFill>
              </a:rPr>
              <a:t>The processing times for </a:t>
            </a:r>
            <a:r>
              <a:rPr lang="en-US" sz="1800" b="0" i="1" baseline="0" dirty="0">
                <a:solidFill>
                  <a:schemeClr val="tx1"/>
                </a:solidFill>
              </a:rPr>
              <a:t>updates</a:t>
            </a:r>
            <a:r>
              <a:rPr lang="en-US" sz="1800" i="1" dirty="0"/>
              <a:t> is 5 business days. </a:t>
            </a:r>
            <a:endParaRPr lang="en-US" b="0" i="1" baseline="0" dirty="0">
              <a:solidFill>
                <a:srgbClr val="FF0000"/>
              </a:solidFill>
            </a:endParaRPr>
          </a:p>
          <a:p>
            <a:endParaRPr lang="en-US" b="0" i="1" baseline="0" dirty="0">
              <a:solidFill>
                <a:srgbClr val="FF0000"/>
              </a:solidFill>
            </a:endParaRPr>
          </a:p>
          <a:p>
            <a:r>
              <a:rPr lang="en-US" b="0" i="1" baseline="0" dirty="0">
                <a:solidFill>
                  <a:srgbClr val="FF0000"/>
                </a:solidFill>
              </a:rPr>
              <a:t>If you have any questions or issues please contact the </a:t>
            </a:r>
            <a:r>
              <a:rPr lang="en-US" sz="1200" dirty="0"/>
              <a:t>Conduent Provider Relations Call Center – (800) 299 - 7304 option 6 or (505) 246 - 0710 option 6</a:t>
            </a:r>
          </a:p>
        </p:txBody>
      </p:sp>
      <p:sp>
        <p:nvSpPr>
          <p:cNvPr id="4" name="Slide Number Placeholder 3"/>
          <p:cNvSpPr>
            <a:spLocks noGrp="1"/>
          </p:cNvSpPr>
          <p:nvPr>
            <p:ph type="sldNum" sz="quarter" idx="10"/>
          </p:nvPr>
        </p:nvSpPr>
        <p:spPr/>
        <p:txBody>
          <a:bodyPr/>
          <a:lstStyle/>
          <a:p>
            <a:fld id="{42DE46E6-3AB7-484F-9FBF-FD47303B7739}" type="slidenum">
              <a:rPr lang="en-US" smtClean="0"/>
              <a:t>72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Enrollment Status gives the same information as a Provider Search.</a:t>
            </a:r>
          </a:p>
        </p:txBody>
      </p:sp>
      <p:sp>
        <p:nvSpPr>
          <p:cNvPr id="4" name="Slide Number Placeholder 3"/>
          <p:cNvSpPr>
            <a:spLocks noGrp="1"/>
          </p:cNvSpPr>
          <p:nvPr>
            <p:ph type="sldNum" sz="quarter" idx="5"/>
          </p:nvPr>
        </p:nvSpPr>
        <p:spPr/>
        <p:txBody>
          <a:bodyPr/>
          <a:lstStyle/>
          <a:p>
            <a:fld id="{42DE46E6-3AB7-484F-9FBF-FD47303B7739}" type="slidenum">
              <a:rPr lang="en-US" smtClean="0"/>
              <a:t>10</a:t>
            </a:fld>
            <a:endParaRPr lang="en-US" dirty="0"/>
          </a:p>
        </p:txBody>
      </p:sp>
    </p:spTree>
    <p:extLst>
      <p:ext uri="{BB962C8B-B14F-4D97-AF65-F5344CB8AC3E}">
        <p14:creationId xmlns:p14="http://schemas.microsoft.com/office/powerpoint/2010/main" val="1118879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73</a:t>
            </a:fld>
            <a:endParaRPr lang="en-US" dirty="0"/>
          </a:p>
        </p:txBody>
      </p:sp>
    </p:spTree>
    <p:extLst>
      <p:ext uri="{BB962C8B-B14F-4D97-AF65-F5344CB8AC3E}">
        <p14:creationId xmlns:p14="http://schemas.microsoft.com/office/powerpoint/2010/main" val="3973246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74</a:t>
            </a:fld>
            <a:endParaRPr lang="en-US" dirty="0"/>
          </a:p>
        </p:txBody>
      </p:sp>
    </p:spTree>
    <p:extLst>
      <p:ext uri="{BB962C8B-B14F-4D97-AF65-F5344CB8AC3E}">
        <p14:creationId xmlns:p14="http://schemas.microsoft.com/office/powerpoint/2010/main" val="1931269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75</a:t>
            </a:fld>
            <a:endParaRPr lang="en-US" dirty="0"/>
          </a:p>
        </p:txBody>
      </p:sp>
    </p:spTree>
    <p:extLst>
      <p:ext uri="{BB962C8B-B14F-4D97-AF65-F5344CB8AC3E}">
        <p14:creationId xmlns:p14="http://schemas.microsoft.com/office/powerpoint/2010/main" val="3827452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12</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371" tIns="45681" rIns="91371" bIns="45681" anchor="t">
            <a:noAutofit/>
          </a:bodyPr>
          <a:lstStyle>
            <a:lvl1pPr marL="228417" indent="-22841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24" y="2857500"/>
            <a:ext cx="6946901" cy="1371600"/>
          </a:xfrm>
          <a:prstGeom prst="rect">
            <a:avLst/>
          </a:prstGeom>
        </p:spPr>
        <p:txBody>
          <a:bodyPr lIns="91371" tIns="45681" rIns="91371" bIns="45681"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25" y="4277360"/>
            <a:ext cx="6946901" cy="695960"/>
          </a:xfrm>
          <a:prstGeom prst="rect">
            <a:avLst/>
          </a:prstGeom>
        </p:spPr>
        <p:txBody>
          <a:bodyPr lIns="91371" tIns="45681" rIns="91371" bIns="45681">
            <a:noAutofit/>
          </a:bodyPr>
          <a:lstStyle>
            <a:lvl1pPr marL="0" indent="0" algn="l">
              <a:buNone/>
              <a:defRPr sz="2600">
                <a:solidFill>
                  <a:srgbClr val="FFFFFF"/>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9"/>
            <a:ext cx="12064925" cy="157480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5"/>
            <a:ext cx="3095942" cy="927100"/>
          </a:xfrm>
          <a:prstGeom prst="rect">
            <a:avLst/>
          </a:prstGeom>
        </p:spPr>
        <p:txBody>
          <a:bodyPr lIns="91371" tIns="45681" rIns="91371" bIns="45681">
            <a:noAutofit/>
          </a:bodyPr>
          <a:lstStyle>
            <a:lvl1pPr marL="0" indent="0">
              <a:spcBef>
                <a:spcPts val="0"/>
              </a:spcBef>
              <a:spcAft>
                <a:spcPts val="600"/>
              </a:spcAft>
              <a:buFontTx/>
              <a:buNone/>
              <a:defRPr sz="2100" b="1">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8433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371" tIns="45681" rIns="91371" bIns="45681"/>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3"/>
            <a:ext cx="2626042"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0"/>
            <a:ext cx="12063365" cy="158635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3"/>
            <a:ext cx="6650038" cy="1765300"/>
          </a:xfrm>
          <a:prstGeom prst="rect">
            <a:avLst/>
          </a:prstGeom>
        </p:spPr>
        <p:txBody>
          <a:bodyPr vert="horz" lIns="91371" tIns="45681" rIns="91371" bIns="45681"/>
          <a:lstStyle>
            <a:lvl1pPr marL="177663" indent="-177663">
              <a:tabLst/>
              <a:defRPr sz="2100">
                <a:solidFill>
                  <a:srgbClr val="141313"/>
                </a:solidFill>
              </a:defRPr>
            </a:lvl1pPr>
            <a:lvl2pPr marL="456834" indent="-279175">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5"/>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33"/>
            <a:ext cx="10121901" cy="230754"/>
          </a:xfrm>
          <a:prstGeom prst="rect">
            <a:avLst/>
          </a:prstGeom>
          <a:noFill/>
        </p:spPr>
        <p:txBody>
          <a:bodyPr wrap="square" lIns="91371" tIns="45681" rIns="91371" bIns="45681"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1"/>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371" tIns="45681" rIns="91371" bIns="45681" anchor="t">
            <a:noAutofit/>
          </a:bodyPr>
          <a:lstStyle>
            <a:lvl1pPr marL="228417" indent="-22841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91" y="3581400"/>
            <a:ext cx="5761355"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65" y="5003800"/>
            <a:ext cx="5758181" cy="695960"/>
          </a:xfrm>
          <a:prstGeom prst="rect">
            <a:avLst/>
          </a:prstGeom>
        </p:spPr>
        <p:txBody>
          <a:bodyPr lIns="91371" tIns="45681" rIns="91371" bIns="45681">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209"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FFFFFE"/>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7EC25323-3AEE-4747-88D5-B4A8E754FDFB}" type="datetime4">
              <a:rPr lang="en-US" smtClean="0"/>
              <a:pPr/>
              <a:t>August 8, 2024</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371" tIns="45681" rIns="91371" bIns="45681"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9" name="Freeform 8"/>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371" tIns="45681" rIns="91371" bIns="45681" anchor="t">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9"/>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371" tIns="45681" rIns="91371" bIns="45681"/>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6AC36616-F1EC-9F4F-8152-D70734806A6B}" type="datetime4">
              <a:rPr lang="en-US" smtClean="0"/>
              <a:pPr/>
              <a:t>August 8, 2024</a:t>
            </a:fld>
            <a:endParaRPr lang="en-US" dirty="0"/>
          </a:p>
        </p:txBody>
      </p:sp>
      <p:sp>
        <p:nvSpPr>
          <p:cNvPr id="4" name="Footer Placeholder 3"/>
          <p:cNvSpPr>
            <a:spLocks noGrp="1"/>
          </p:cNvSpPr>
          <p:nvPr>
            <p:ph type="ftr" sz="quarter" idx="11"/>
          </p:nvPr>
        </p:nvSpPr>
        <p:spPr/>
        <p:txBody>
          <a:bodyPr/>
          <a:lstStyle/>
          <a:p>
            <a:r>
              <a:rPr lang="en-US" dirty="0"/>
              <a:t>Conduent internal use only</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8,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45" y="7627624"/>
            <a:ext cx="138519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fld id="{6AC36616-F1EC-9F4F-8152-D70734806A6B}" type="datetime4">
              <a:rPr lang="en-US" smtClean="0"/>
              <a:pPr/>
              <a:t>August 8, 2024</a:t>
            </a:fld>
            <a:endParaRPr lang="en-US" dirty="0"/>
          </a:p>
        </p:txBody>
      </p:sp>
      <p:sp>
        <p:nvSpPr>
          <p:cNvPr id="8" name="Footer Placeholder 4"/>
          <p:cNvSpPr>
            <a:spLocks noGrp="1"/>
          </p:cNvSpPr>
          <p:nvPr>
            <p:ph type="ftr" sz="quarter" idx="3"/>
          </p:nvPr>
        </p:nvSpPr>
        <p:spPr>
          <a:xfrm>
            <a:off x="1862740" y="7627624"/>
            <a:ext cx="751496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r>
              <a:rPr lang="en-US" dirty="0"/>
              <a:t>Conduent internal use only</a:t>
            </a:r>
          </a:p>
        </p:txBody>
      </p:sp>
      <p:sp>
        <p:nvSpPr>
          <p:cNvPr id="9" name="Slide Number Placeholder 5"/>
          <p:cNvSpPr>
            <a:spLocks noGrp="1"/>
          </p:cNvSpPr>
          <p:nvPr>
            <p:ph type="sldNum" sz="quarter" idx="4"/>
          </p:nvPr>
        </p:nvSpPr>
        <p:spPr>
          <a:xfrm>
            <a:off x="10764520" y="7627624"/>
            <a:ext cx="3413760" cy="438150"/>
          </a:xfrm>
          <a:prstGeom prst="rect">
            <a:avLst/>
          </a:prstGeom>
        </p:spPr>
        <p:txBody>
          <a:bodyPr vert="horz" lIns="130515" tIns="65258" rIns="130515" bIns="65258"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4009"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txStyles>
    <p:titleStyle>
      <a:lvl1pPr algn="ctr" defTabSz="652587" rtl="0" eaLnBrk="1" latinLnBrk="0" hangingPunct="1">
        <a:spcBef>
          <a:spcPct val="0"/>
        </a:spcBef>
        <a:buNone/>
        <a:defRPr sz="6300" kern="1200">
          <a:solidFill>
            <a:schemeClr val="tx1"/>
          </a:solidFill>
          <a:latin typeface="+mj-lt"/>
          <a:ea typeface="+mj-ea"/>
          <a:cs typeface="+mj-cs"/>
        </a:defRPr>
      </a:lvl1pPr>
    </p:titleStyle>
    <p:bodyStyle>
      <a:lvl1pPr marL="489444" indent="-489444" algn="l" defTabSz="652587" rtl="0" eaLnBrk="1" latinLnBrk="0" hangingPunct="1">
        <a:spcBef>
          <a:spcPct val="20000"/>
        </a:spcBef>
        <a:buFont typeface="Arial"/>
        <a:buChar char="•"/>
        <a:defRPr sz="4600" kern="1200">
          <a:solidFill>
            <a:schemeClr val="tx1"/>
          </a:solidFill>
          <a:latin typeface="+mn-lt"/>
          <a:ea typeface="+mn-ea"/>
          <a:cs typeface="+mn-cs"/>
        </a:defRPr>
      </a:lvl1pPr>
      <a:lvl2pPr marL="1060458" indent="-407874" algn="l" defTabSz="652587" rtl="0" eaLnBrk="1" latinLnBrk="0" hangingPunct="1">
        <a:spcBef>
          <a:spcPct val="20000"/>
        </a:spcBef>
        <a:buFont typeface="Arial"/>
        <a:buChar char="–"/>
        <a:defRPr sz="4000" kern="1200">
          <a:solidFill>
            <a:schemeClr val="tx1"/>
          </a:solidFill>
          <a:latin typeface="+mn-lt"/>
          <a:ea typeface="+mn-ea"/>
          <a:cs typeface="+mn-cs"/>
        </a:defRPr>
      </a:lvl2pPr>
      <a:lvl3pPr marL="1631473" indent="-326289" algn="l" defTabSz="652587" rtl="0" eaLnBrk="1" latinLnBrk="0" hangingPunct="1">
        <a:spcBef>
          <a:spcPct val="20000"/>
        </a:spcBef>
        <a:buFont typeface="Arial"/>
        <a:buChar char="•"/>
        <a:defRPr sz="3400" kern="1200">
          <a:solidFill>
            <a:schemeClr val="tx1"/>
          </a:solidFill>
          <a:latin typeface="+mn-lt"/>
          <a:ea typeface="+mn-ea"/>
          <a:cs typeface="+mn-cs"/>
        </a:defRPr>
      </a:lvl3pPr>
      <a:lvl4pPr marL="2284057" indent="-326289" algn="l" defTabSz="652587" rtl="0" eaLnBrk="1" latinLnBrk="0" hangingPunct="1">
        <a:spcBef>
          <a:spcPct val="20000"/>
        </a:spcBef>
        <a:buFont typeface="Arial"/>
        <a:buChar char="–"/>
        <a:defRPr sz="2900" kern="1200">
          <a:solidFill>
            <a:schemeClr val="tx1"/>
          </a:solidFill>
          <a:latin typeface="+mn-lt"/>
          <a:ea typeface="+mn-ea"/>
          <a:cs typeface="+mn-cs"/>
        </a:defRPr>
      </a:lvl4pPr>
      <a:lvl5pPr marL="2936645" indent="-326289" algn="l" defTabSz="652587" rtl="0" eaLnBrk="1" latinLnBrk="0" hangingPunct="1">
        <a:spcBef>
          <a:spcPct val="20000"/>
        </a:spcBef>
        <a:buFont typeface="Arial"/>
        <a:buChar char="»"/>
        <a:defRPr sz="2900" kern="1200">
          <a:solidFill>
            <a:schemeClr val="tx1"/>
          </a:solidFill>
          <a:latin typeface="+mn-lt"/>
          <a:ea typeface="+mn-ea"/>
          <a:cs typeface="+mn-cs"/>
        </a:defRPr>
      </a:lvl5pPr>
      <a:lvl6pPr marL="3589226" indent="-326289" algn="l" defTabSz="652587" rtl="0" eaLnBrk="1" latinLnBrk="0" hangingPunct="1">
        <a:spcBef>
          <a:spcPct val="20000"/>
        </a:spcBef>
        <a:buFont typeface="Arial"/>
        <a:buChar char="•"/>
        <a:defRPr sz="2900" kern="1200">
          <a:solidFill>
            <a:schemeClr val="tx1"/>
          </a:solidFill>
          <a:latin typeface="+mn-lt"/>
          <a:ea typeface="+mn-ea"/>
          <a:cs typeface="+mn-cs"/>
        </a:defRPr>
      </a:lvl6pPr>
      <a:lvl7pPr marL="4241816" indent="-326289" algn="l" defTabSz="652587" rtl="0" eaLnBrk="1" latinLnBrk="0" hangingPunct="1">
        <a:spcBef>
          <a:spcPct val="20000"/>
        </a:spcBef>
        <a:buFont typeface="Arial"/>
        <a:buChar char="•"/>
        <a:defRPr sz="2900" kern="1200">
          <a:solidFill>
            <a:schemeClr val="tx1"/>
          </a:solidFill>
          <a:latin typeface="+mn-lt"/>
          <a:ea typeface="+mn-ea"/>
          <a:cs typeface="+mn-cs"/>
        </a:defRPr>
      </a:lvl7pPr>
      <a:lvl8pPr marL="4894407" indent="-326289" algn="l" defTabSz="652587" rtl="0" eaLnBrk="1" latinLnBrk="0" hangingPunct="1">
        <a:spcBef>
          <a:spcPct val="20000"/>
        </a:spcBef>
        <a:buFont typeface="Arial"/>
        <a:buChar char="•"/>
        <a:defRPr sz="2900" kern="1200">
          <a:solidFill>
            <a:schemeClr val="tx1"/>
          </a:solidFill>
          <a:latin typeface="+mn-lt"/>
          <a:ea typeface="+mn-ea"/>
          <a:cs typeface="+mn-cs"/>
        </a:defRPr>
      </a:lvl8pPr>
      <a:lvl9pPr marL="5547000" indent="-326289" algn="l" defTabSz="652587"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mmedicaid.portal.conduent.com/webportal/enrollOnlin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www.bcbsnm.com/turquoise-care"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https://www.uhc.com/communityplan/new-mexico/plans" TargetMode="External"/><Relationship Id="rId5" Type="http://schemas.openxmlformats.org/officeDocument/2006/relationships/hyperlink" Target="http://www.phs.org/health-plans/turquoise-care-medicaid" TargetMode="External"/><Relationship Id="rId4" Type="http://schemas.openxmlformats.org/officeDocument/2006/relationships/hyperlink" Target="https://www.molinahealthcare.com/members/nm/en-US/pages/home.asp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6279664" cy="1371600"/>
          </a:xfrm>
          <a:solidFill>
            <a:schemeClr val="bg1"/>
          </a:solidFill>
        </p:spPr>
        <p:txBody>
          <a:bodyPr/>
          <a:lstStyle/>
          <a:p>
            <a:r>
              <a:rPr lang="en-US" dirty="0"/>
              <a:t>Provider Enrollment Workshop</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C23F-3363-44AB-AA68-252729AE6D8C}"/>
              </a:ext>
            </a:extLst>
          </p:cNvPr>
          <p:cNvSpPr>
            <a:spLocks noGrp="1"/>
          </p:cNvSpPr>
          <p:nvPr>
            <p:ph type="title"/>
          </p:nvPr>
        </p:nvSpPr>
        <p:spPr>
          <a:xfrm>
            <a:off x="495301" y="1591733"/>
            <a:ext cx="13581062" cy="491066"/>
          </a:xfrm>
        </p:spPr>
        <p:txBody>
          <a:bodyPr/>
          <a:lstStyle/>
          <a:p>
            <a:r>
              <a:rPr lang="en-US" sz="2800" dirty="0"/>
              <a:t>New Mexico Web Portal Information and Enhancements – Enrollment Status</a:t>
            </a:r>
          </a:p>
        </p:txBody>
      </p:sp>
      <p:pic>
        <p:nvPicPr>
          <p:cNvPr id="4" name="Picture 3">
            <a:extLst>
              <a:ext uri="{FF2B5EF4-FFF2-40B4-BE49-F238E27FC236}">
                <a16:creationId xmlns:a16="http://schemas.microsoft.com/office/drawing/2014/main" id="{EBBFB0D5-76E3-429A-45C1-898579CB5281}"/>
              </a:ext>
            </a:extLst>
          </p:cNvPr>
          <p:cNvPicPr>
            <a:picLocks noChangeAspect="1"/>
          </p:cNvPicPr>
          <p:nvPr/>
        </p:nvPicPr>
        <p:blipFill>
          <a:blip r:embed="rId3"/>
          <a:stretch>
            <a:fillRect/>
          </a:stretch>
        </p:blipFill>
        <p:spPr>
          <a:xfrm>
            <a:off x="790826" y="2300033"/>
            <a:ext cx="13073597" cy="4971099"/>
          </a:xfrm>
          <a:prstGeom prst="rect">
            <a:avLst/>
          </a:prstGeom>
        </p:spPr>
      </p:pic>
    </p:spTree>
    <p:extLst>
      <p:ext uri="{BB962C8B-B14F-4D97-AF65-F5344CB8AC3E}">
        <p14:creationId xmlns:p14="http://schemas.microsoft.com/office/powerpoint/2010/main" val="183146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6141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12</a:t>
            </a:fld>
            <a:endParaRPr lang="en-US" dirty="0"/>
          </a:p>
        </p:txBody>
      </p:sp>
      <p:sp>
        <p:nvSpPr>
          <p:cNvPr id="9" name="Rectangle 2"/>
          <p:cNvSpPr>
            <a:spLocks noGrp="1" noChangeArrowheads="1"/>
          </p:cNvSpPr>
          <p:nvPr>
            <p:ph type="title"/>
          </p:nvPr>
        </p:nvSpPr>
        <p:spPr>
          <a:xfrm>
            <a:off x="625479" y="1616801"/>
            <a:ext cx="13407048" cy="725488"/>
          </a:xfrm>
          <a:noFill/>
        </p:spPr>
        <p:txBody>
          <a:bodyPr/>
          <a:lstStyle/>
          <a:p>
            <a:r>
              <a:rPr lang="en-US" sz="3100" dirty="0"/>
              <a:t>NM Medicaid Web Portal Application Location</a:t>
            </a:r>
            <a:endParaRPr lang="en-US" dirty="0"/>
          </a:p>
        </p:txBody>
      </p:sp>
      <p:sp>
        <p:nvSpPr>
          <p:cNvPr id="10" name="Rectangle 3"/>
          <p:cNvSpPr txBox="1">
            <a:spLocks noChangeArrowheads="1"/>
          </p:cNvSpPr>
          <p:nvPr/>
        </p:nvSpPr>
        <p:spPr bwMode="auto">
          <a:xfrm>
            <a:off x="625476" y="2554005"/>
            <a:ext cx="9485630" cy="4913314"/>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sp>
        <p:nvSpPr>
          <p:cNvPr id="11"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
        <p:nvSpPr>
          <p:cNvPr id="2" name="Rectangle 1"/>
          <p:cNvSpPr>
            <a:spLocks noChangeArrowheads="1"/>
          </p:cNvSpPr>
          <p:nvPr/>
        </p:nvSpPr>
        <p:spPr bwMode="auto">
          <a:xfrm>
            <a:off x="2591337" y="2226948"/>
            <a:ext cx="7636396" cy="4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1" tIns="45681" rIns="91371" bIns="45681" numCol="1" anchor="ctr" anchorCtr="0" compatLnSpc="1">
            <a:prstTxWarp prst="textNoShape">
              <a:avLst/>
            </a:prstTxWarp>
            <a:spAutoFit/>
          </a:bodyPr>
          <a:lstStyle/>
          <a:p>
            <a:pPr defTabSz="913669"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hlinkClick r:id="rId3"/>
              </a:rPr>
              <a:t>https://nmmedicaid.portal.conduent.com/webportal/enrollOnline</a:t>
            </a:r>
            <a:r>
              <a:rPr lang="en-US" altLang="en-US" sz="2000" dirty="0">
                <a:latin typeface="Arial" panose="020B0604020202020204" pitchFamily="34" charset="0"/>
                <a:ea typeface="Calibri" panose="020F0502020204030204" pitchFamily="34" charset="0"/>
              </a:rPr>
              <a:t> </a:t>
            </a:r>
            <a:endParaRPr lang="en-US" altLang="en-US" sz="2000" dirty="0">
              <a:latin typeface="Arial" panose="020B0604020202020204" pitchFamily="34" charset="0"/>
            </a:endParaRPr>
          </a:p>
        </p:txBody>
      </p:sp>
      <p:pic>
        <p:nvPicPr>
          <p:cNvPr id="5" name="Picture 4">
            <a:extLst>
              <a:ext uri="{FF2B5EF4-FFF2-40B4-BE49-F238E27FC236}">
                <a16:creationId xmlns:a16="http://schemas.microsoft.com/office/drawing/2014/main" id="{E547245A-1D4E-4ABF-BF46-CF40328DBF24}"/>
              </a:ext>
            </a:extLst>
          </p:cNvPr>
          <p:cNvPicPr>
            <a:picLocks noChangeAspect="1"/>
          </p:cNvPicPr>
          <p:nvPr/>
        </p:nvPicPr>
        <p:blipFill>
          <a:blip r:embed="rId4"/>
          <a:stretch>
            <a:fillRect/>
          </a:stretch>
        </p:blipFill>
        <p:spPr>
          <a:xfrm>
            <a:off x="747880" y="2626979"/>
            <a:ext cx="11263756" cy="4840340"/>
          </a:xfrm>
          <a:prstGeom prst="rect">
            <a:avLst/>
          </a:prstGeom>
        </p:spPr>
      </p:pic>
      <p:sp>
        <p:nvSpPr>
          <p:cNvPr id="6" name="Oval 5">
            <a:extLst>
              <a:ext uri="{FF2B5EF4-FFF2-40B4-BE49-F238E27FC236}">
                <a16:creationId xmlns:a16="http://schemas.microsoft.com/office/drawing/2014/main" id="{399C1F33-2A3A-4BFD-98A1-7F1E50ED29C2}"/>
              </a:ext>
            </a:extLst>
          </p:cNvPr>
          <p:cNvSpPr/>
          <p:nvPr/>
        </p:nvSpPr>
        <p:spPr>
          <a:xfrm>
            <a:off x="8229600" y="6479822"/>
            <a:ext cx="2302933" cy="654756"/>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14344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625475" y="1597788"/>
            <a:ext cx="13418771" cy="725488"/>
          </a:xfrm>
          <a:noFill/>
        </p:spPr>
        <p:txBody>
          <a:bodyPr/>
          <a:lstStyle/>
          <a:p>
            <a:r>
              <a:rPr lang="en-US" sz="3100" dirty="0"/>
              <a:t>Provider Enrollment Application Initial Screen</a:t>
            </a:r>
            <a:endParaRPr lang="en-US" dirty="0"/>
          </a:p>
        </p:txBody>
      </p:sp>
      <p:pic>
        <p:nvPicPr>
          <p:cNvPr id="3" name="Picture 2">
            <a:extLst>
              <a:ext uri="{FF2B5EF4-FFF2-40B4-BE49-F238E27FC236}">
                <a16:creationId xmlns:a16="http://schemas.microsoft.com/office/drawing/2014/main" id="{F2C0800F-172D-EE81-563F-0999F5A8BDB7}"/>
              </a:ext>
            </a:extLst>
          </p:cNvPr>
          <p:cNvPicPr>
            <a:picLocks noChangeAspect="1"/>
          </p:cNvPicPr>
          <p:nvPr/>
        </p:nvPicPr>
        <p:blipFill>
          <a:blip r:embed="rId3"/>
          <a:stretch>
            <a:fillRect/>
          </a:stretch>
        </p:blipFill>
        <p:spPr>
          <a:xfrm>
            <a:off x="998813" y="2406055"/>
            <a:ext cx="12632773" cy="5065616"/>
          </a:xfrm>
          <a:prstGeom prst="rect">
            <a:avLst/>
          </a:prstGeom>
        </p:spPr>
      </p:pic>
    </p:spTree>
    <p:extLst>
      <p:ext uri="{BB962C8B-B14F-4D97-AF65-F5344CB8AC3E}">
        <p14:creationId xmlns:p14="http://schemas.microsoft.com/office/powerpoint/2010/main" val="40755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5" y="1596107"/>
            <a:ext cx="11309350" cy="725488"/>
          </a:xfrm>
          <a:noFill/>
        </p:spPr>
        <p:txBody>
          <a:bodyPr/>
          <a:lstStyle/>
          <a:p>
            <a:r>
              <a:rPr lang="en-US" sz="3100" dirty="0"/>
              <a:t>Provider Enrollment Application Initial Screen</a:t>
            </a:r>
            <a:endParaRPr lang="en-US" dirty="0"/>
          </a:p>
        </p:txBody>
      </p:sp>
      <p:sp>
        <p:nvSpPr>
          <p:cNvPr id="8" name="Rectangle 3"/>
          <p:cNvSpPr txBox="1">
            <a:spLocks noChangeArrowheads="1"/>
          </p:cNvSpPr>
          <p:nvPr/>
        </p:nvSpPr>
        <p:spPr bwMode="auto">
          <a:xfrm>
            <a:off x="625475" y="2398711"/>
            <a:ext cx="12543155" cy="782073"/>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Begin your application by entering your email address.</a:t>
            </a:r>
          </a:p>
          <a:p>
            <a:pPr defTabSz="456834">
              <a:lnSpc>
                <a:spcPct val="170000"/>
              </a:lnSpc>
              <a:spcBef>
                <a:spcPts val="600"/>
              </a:spcBef>
              <a:spcAft>
                <a:spcPts val="600"/>
              </a:spcAft>
            </a:pPr>
            <a:r>
              <a:rPr lang="en-US" sz="1600" dirty="0"/>
              <a:t>   </a:t>
            </a:r>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4" name="Picture 3">
            <a:extLst>
              <a:ext uri="{FF2B5EF4-FFF2-40B4-BE49-F238E27FC236}">
                <a16:creationId xmlns:a16="http://schemas.microsoft.com/office/drawing/2014/main" id="{2656489E-63E0-4C7F-9F77-1F8B14058A93}"/>
              </a:ext>
            </a:extLst>
          </p:cNvPr>
          <p:cNvPicPr>
            <a:picLocks noChangeAspect="1"/>
          </p:cNvPicPr>
          <p:nvPr/>
        </p:nvPicPr>
        <p:blipFill>
          <a:blip r:embed="rId3"/>
          <a:stretch>
            <a:fillRect/>
          </a:stretch>
        </p:blipFill>
        <p:spPr>
          <a:xfrm>
            <a:off x="872636" y="3180784"/>
            <a:ext cx="11283379" cy="1752460"/>
          </a:xfrm>
          <a:prstGeom prst="rect">
            <a:avLst/>
          </a:prstGeom>
        </p:spPr>
      </p:pic>
    </p:spTree>
    <p:extLst>
      <p:ext uri="{BB962C8B-B14F-4D97-AF65-F5344CB8AC3E}">
        <p14:creationId xmlns:p14="http://schemas.microsoft.com/office/powerpoint/2010/main" val="41988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96527"/>
            <a:ext cx="13418771" cy="725488"/>
          </a:xfrm>
          <a:noFill/>
        </p:spPr>
        <p:txBody>
          <a:bodyPr/>
          <a:lstStyle/>
          <a:p>
            <a:r>
              <a:rPr lang="en-US" sz="3100" dirty="0"/>
              <a:t>Provider Participation Agreement (Application) </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a:extLst>
              <a:ext uri="{FF2B5EF4-FFF2-40B4-BE49-F238E27FC236}">
                <a16:creationId xmlns:a16="http://schemas.microsoft.com/office/drawing/2014/main" id="{B3C7E03D-839D-4D96-B85C-E0A624A967DB}"/>
              </a:ext>
            </a:extLst>
          </p:cNvPr>
          <p:cNvPicPr>
            <a:picLocks noChangeAspect="1"/>
          </p:cNvPicPr>
          <p:nvPr/>
        </p:nvPicPr>
        <p:blipFill>
          <a:blip r:embed="rId3"/>
          <a:stretch>
            <a:fillRect/>
          </a:stretch>
        </p:blipFill>
        <p:spPr>
          <a:xfrm>
            <a:off x="866111" y="2419204"/>
            <a:ext cx="12412667" cy="4975017"/>
          </a:xfrm>
          <a:prstGeom prst="rect">
            <a:avLst/>
          </a:prstGeom>
        </p:spPr>
      </p:pic>
    </p:spTree>
    <p:extLst>
      <p:ext uri="{BB962C8B-B14F-4D97-AF65-F5344CB8AC3E}">
        <p14:creationId xmlns:p14="http://schemas.microsoft.com/office/powerpoint/2010/main" val="27001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Selecting the Right Application Form</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4214" lvl="2" defTabSz="456834">
              <a:lnSpc>
                <a:spcPct val="150000"/>
              </a:lnSpc>
              <a:spcBef>
                <a:spcPts val="600"/>
              </a:spcBef>
              <a:spcAft>
                <a:spcPts val="600"/>
              </a:spcAft>
            </a:pPr>
            <a:r>
              <a:rPr lang="en-US" sz="2000" b="1" dirty="0">
                <a:solidFill>
                  <a:schemeClr val="accent6">
                    <a:lumMod val="75000"/>
                  </a:schemeClr>
                </a:solidFill>
              </a:rPr>
              <a:t>MAD 335  </a:t>
            </a:r>
            <a:r>
              <a:rPr lang="en-US" sz="2000" b="1" dirty="0"/>
              <a:t>- </a:t>
            </a:r>
            <a:r>
              <a:rPr lang="en-US" sz="2000" dirty="0"/>
              <a:t>Medicaid Provider Participation Agreement for </a:t>
            </a:r>
            <a:r>
              <a:rPr lang="en-US" sz="2000" i="1" dirty="0"/>
              <a:t>groups</a:t>
            </a:r>
            <a:r>
              <a:rPr lang="en-US" sz="2000" dirty="0"/>
              <a:t>, </a:t>
            </a:r>
            <a:r>
              <a:rPr lang="en-US" sz="2000" i="1" dirty="0"/>
              <a:t>organizations</a:t>
            </a:r>
            <a:r>
              <a:rPr lang="en-US" sz="2000" dirty="0"/>
              <a:t>, </a:t>
            </a:r>
            <a:r>
              <a:rPr lang="en-US" sz="2000" i="1" dirty="0"/>
              <a:t>facilities</a:t>
            </a:r>
            <a:r>
              <a:rPr lang="en-US" sz="2000" dirty="0"/>
              <a:t>, or </a:t>
            </a:r>
            <a:r>
              <a:rPr lang="en-US" sz="2000" i="1" dirty="0"/>
              <a:t>individual</a:t>
            </a:r>
            <a:r>
              <a:rPr lang="en-US" sz="2000" dirty="0"/>
              <a:t> applicants to whom payments will be made (including CSAs, FQHCs, Hospitals, Pharmacies, etc.)</a:t>
            </a:r>
          </a:p>
          <a:p>
            <a:pPr marL="344214" lvl="2" defTabSz="456834">
              <a:lnSpc>
                <a:spcPct val="150000"/>
              </a:lnSpc>
              <a:spcBef>
                <a:spcPts val="600"/>
              </a:spcBef>
              <a:spcAft>
                <a:spcPts val="600"/>
              </a:spcAft>
            </a:pPr>
            <a:r>
              <a:rPr lang="en-US" sz="2000" b="1" dirty="0">
                <a:solidFill>
                  <a:schemeClr val="accent6">
                    <a:lumMod val="75000"/>
                  </a:schemeClr>
                </a:solidFill>
              </a:rPr>
              <a:t>MAD 312 </a:t>
            </a:r>
            <a:r>
              <a:rPr lang="en-US" sz="2000" b="1" dirty="0"/>
              <a:t>- </a:t>
            </a:r>
            <a:r>
              <a:rPr lang="en-US" sz="2000" dirty="0"/>
              <a:t>Medicaid Provider Participation Agreement for </a:t>
            </a:r>
            <a:r>
              <a:rPr lang="en-US" sz="2000" i="1" dirty="0"/>
              <a:t>individual </a:t>
            </a:r>
            <a:r>
              <a:rPr lang="en-US" sz="2000" dirty="0"/>
              <a:t>applicant within group (including Psychologists, MDs, CNPs, LCSWs, LMHCs, etc.)</a:t>
            </a:r>
          </a:p>
          <a:p>
            <a:pPr marL="344214" lvl="2" defTabSz="456834">
              <a:lnSpc>
                <a:spcPct val="150000"/>
              </a:lnSpc>
              <a:spcBef>
                <a:spcPts val="600"/>
              </a:spcBef>
              <a:spcAft>
                <a:spcPts val="600"/>
              </a:spcAft>
            </a:pPr>
            <a:endParaRPr lang="en-US" sz="2000" dirty="0"/>
          </a:p>
          <a:p>
            <a:pPr marL="344214" lvl="2" defTabSz="456834">
              <a:lnSpc>
                <a:spcPct val="150000"/>
              </a:lnSpc>
              <a:spcBef>
                <a:spcPts val="600"/>
              </a:spcBef>
              <a:spcAft>
                <a:spcPts val="600"/>
              </a:spcAft>
            </a:pPr>
            <a:r>
              <a:rPr lang="en-US" sz="2000" i="1" dirty="0"/>
              <a:t>Please review the Provider Type and Specialty List for a complete list of documents that must be included with the Application, as well as applicable enrollment restrictions</a:t>
            </a:r>
          </a:p>
        </p:txBody>
      </p:sp>
      <p:sp>
        <p:nvSpPr>
          <p:cNvPr id="8"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Tree>
    <p:extLst>
      <p:ext uri="{BB962C8B-B14F-4D97-AF65-F5344CB8AC3E}">
        <p14:creationId xmlns:p14="http://schemas.microsoft.com/office/powerpoint/2010/main" val="33004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312</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69259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18</a:t>
            </a:fld>
            <a:endParaRPr lang="en-US" dirty="0"/>
          </a:p>
        </p:txBody>
      </p:sp>
      <p:sp>
        <p:nvSpPr>
          <p:cNvPr id="9" name="Rectangle 2"/>
          <p:cNvSpPr>
            <a:spLocks noGrp="1" noChangeArrowheads="1"/>
          </p:cNvSpPr>
          <p:nvPr>
            <p:ph type="title"/>
          </p:nvPr>
        </p:nvSpPr>
        <p:spPr>
          <a:xfrm>
            <a:off x="625475" y="1595789"/>
            <a:ext cx="11309350" cy="725488"/>
          </a:xfrm>
          <a:noFill/>
        </p:spPr>
        <p:txBody>
          <a:bodyPr/>
          <a:lstStyle/>
          <a:p>
            <a:r>
              <a:rPr lang="en-US" sz="3100" dirty="0"/>
              <a:t>Web Portal Application Submission Process – MAD 312</a:t>
            </a:r>
            <a:endParaRPr lang="en-US" dirty="0"/>
          </a:p>
        </p:txBody>
      </p:sp>
      <p:sp>
        <p:nvSpPr>
          <p:cNvPr id="10" name="Rectangle 3"/>
          <p:cNvSpPr txBox="1">
            <a:spLocks noChangeArrowheads="1"/>
          </p:cNvSpPr>
          <p:nvPr/>
        </p:nvSpPr>
        <p:spPr bwMode="auto">
          <a:xfrm>
            <a:off x="477522" y="2266823"/>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r>
              <a:rPr lang="en-US" sz="2000" dirty="0"/>
              <a:t>MAD 312 applications are used to enroll individuals who perform services within a group or organization</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Select either: </a:t>
            </a:r>
          </a:p>
          <a:p>
            <a:pPr marL="1403084" lvl="1" indent="-342626">
              <a:buFont typeface="Arial" panose="020B0604020202020204" pitchFamily="34" charset="0"/>
              <a:buChar char="•"/>
            </a:pPr>
            <a:r>
              <a:rPr lang="en-US" sz="2000" dirty="0"/>
              <a:t>Fee-For-Service (FFS) and Managed Care Organization (MCO) network or Fee-For-Service (FFS) only. </a:t>
            </a:r>
          </a:p>
          <a:p>
            <a:pPr marL="1403084" lvl="1" indent="-342626">
              <a:buFont typeface="Arial" panose="020B0604020202020204" pitchFamily="34" charset="0"/>
              <a:buChar char="•"/>
            </a:pPr>
            <a:r>
              <a:rPr lang="en-US" sz="2000" dirty="0"/>
              <a:t>Managed Care Organization (MCO) Only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Click on “initial enrollment” and “continue”</a:t>
            </a:r>
          </a:p>
        </p:txBody>
      </p:sp>
    </p:spTree>
    <p:extLst>
      <p:ext uri="{BB962C8B-B14F-4D97-AF65-F5344CB8AC3E}">
        <p14:creationId xmlns:p14="http://schemas.microsoft.com/office/powerpoint/2010/main" val="4866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4" y="1609703"/>
            <a:ext cx="11309350" cy="725488"/>
          </a:xfrm>
          <a:noFill/>
        </p:spPr>
        <p:txBody>
          <a:bodyPr/>
          <a:lstStyle/>
          <a:p>
            <a:r>
              <a:rPr lang="en-US" sz="3100" dirty="0"/>
              <a:t>Web Portal Application Submission Process – MAD 312</a:t>
            </a:r>
            <a:endParaRPr lang="en-US" dirty="0"/>
          </a:p>
        </p:txBody>
      </p:sp>
      <p:sp>
        <p:nvSpPr>
          <p:cNvPr id="10" name="Rectangle 3"/>
          <p:cNvSpPr txBox="1">
            <a:spLocks noChangeArrowheads="1"/>
          </p:cNvSpPr>
          <p:nvPr/>
        </p:nvSpPr>
        <p:spPr bwMode="auto">
          <a:xfrm>
            <a:off x="224133" y="2279177"/>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endParaRPr lang="en-US" sz="2000" i="1" dirty="0"/>
          </a:p>
        </p:txBody>
      </p:sp>
      <p:pic>
        <p:nvPicPr>
          <p:cNvPr id="4" name="Picture 3">
            <a:extLst>
              <a:ext uri="{FF2B5EF4-FFF2-40B4-BE49-F238E27FC236}">
                <a16:creationId xmlns:a16="http://schemas.microsoft.com/office/drawing/2014/main" id="{12AB8FA5-A282-4F51-92C0-3D995678C360}"/>
              </a:ext>
            </a:extLst>
          </p:cNvPr>
          <p:cNvPicPr>
            <a:picLocks noChangeAspect="1"/>
          </p:cNvPicPr>
          <p:nvPr/>
        </p:nvPicPr>
        <p:blipFill>
          <a:blip r:embed="rId3"/>
          <a:stretch>
            <a:fillRect/>
          </a:stretch>
        </p:blipFill>
        <p:spPr>
          <a:xfrm>
            <a:off x="788168" y="2385451"/>
            <a:ext cx="10263654" cy="2674524"/>
          </a:xfrm>
          <a:prstGeom prst="rect">
            <a:avLst/>
          </a:prstGeom>
        </p:spPr>
      </p:pic>
      <p:pic>
        <p:nvPicPr>
          <p:cNvPr id="8" name="Picture 7">
            <a:extLst>
              <a:ext uri="{FF2B5EF4-FFF2-40B4-BE49-F238E27FC236}">
                <a16:creationId xmlns:a16="http://schemas.microsoft.com/office/drawing/2014/main" id="{F5CBA2CF-DEC3-467C-BCBF-E905FB3498D3}"/>
              </a:ext>
            </a:extLst>
          </p:cNvPr>
          <p:cNvPicPr>
            <a:picLocks noChangeAspect="1"/>
          </p:cNvPicPr>
          <p:nvPr/>
        </p:nvPicPr>
        <p:blipFill>
          <a:blip r:embed="rId4"/>
          <a:stretch>
            <a:fillRect/>
          </a:stretch>
        </p:blipFill>
        <p:spPr>
          <a:xfrm>
            <a:off x="923250" y="5258752"/>
            <a:ext cx="6911239" cy="2256148"/>
          </a:xfrm>
          <a:prstGeom prst="rect">
            <a:avLst/>
          </a:prstGeom>
        </p:spPr>
      </p:pic>
    </p:spTree>
    <p:extLst>
      <p:ext uri="{BB962C8B-B14F-4D97-AF65-F5344CB8AC3E}">
        <p14:creationId xmlns:p14="http://schemas.microsoft.com/office/powerpoint/2010/main" val="39154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a:t>
            </a:fld>
            <a:endParaRPr lang="en-US" dirty="0"/>
          </a:p>
        </p:txBody>
      </p:sp>
      <p:sp>
        <p:nvSpPr>
          <p:cNvPr id="9" name="Rectangle 2"/>
          <p:cNvSpPr>
            <a:spLocks noGrp="1" noChangeArrowheads="1"/>
          </p:cNvSpPr>
          <p:nvPr>
            <p:ph type="title"/>
          </p:nvPr>
        </p:nvSpPr>
        <p:spPr>
          <a:xfrm>
            <a:off x="625500" y="1536857"/>
            <a:ext cx="6899275" cy="725488"/>
          </a:xfrm>
          <a:noFill/>
        </p:spPr>
        <p:txBody>
          <a:bodyPr/>
          <a:lstStyle/>
          <a:p>
            <a:r>
              <a:rPr lang="en-US" sz="3600" dirty="0"/>
              <a:t>Purpose</a:t>
            </a:r>
          </a:p>
        </p:txBody>
      </p:sp>
      <p:sp>
        <p:nvSpPr>
          <p:cNvPr id="10" name="Rectangle 3"/>
          <p:cNvSpPr txBox="1">
            <a:spLocks noChangeArrowheads="1"/>
          </p:cNvSpPr>
          <p:nvPr/>
        </p:nvSpPr>
        <p:spPr bwMode="auto">
          <a:xfrm>
            <a:off x="625475" y="2329132"/>
            <a:ext cx="7620000" cy="458602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enrollment process and maintenance of accurate provider records. Understanding these processes will improve the timeliness of obtaining and maintaining your active provider status with New Mexico Medicaid.</a:t>
            </a:r>
            <a:r>
              <a:rPr lang="en-US" sz="2000" strike="sngStrike" kern="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614370"/>
            <a:ext cx="13699394" cy="684284"/>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a:t>Use the Provider Type &amp; Specialty Listing link to view your provider type and the required documentation associated with that provider type. </a:t>
            </a:r>
          </a:p>
        </p:txBody>
      </p:sp>
      <p:pic>
        <p:nvPicPr>
          <p:cNvPr id="5" name="Picture 4">
            <a:extLst>
              <a:ext uri="{FF2B5EF4-FFF2-40B4-BE49-F238E27FC236}">
                <a16:creationId xmlns:a16="http://schemas.microsoft.com/office/drawing/2014/main" id="{E51CEDCB-A54D-4458-9A7C-E2FDCE71E491}"/>
              </a:ext>
            </a:extLst>
          </p:cNvPr>
          <p:cNvPicPr>
            <a:picLocks noChangeAspect="1"/>
          </p:cNvPicPr>
          <p:nvPr/>
        </p:nvPicPr>
        <p:blipFill>
          <a:blip r:embed="rId3"/>
          <a:stretch>
            <a:fillRect/>
          </a:stretch>
        </p:blipFill>
        <p:spPr>
          <a:xfrm>
            <a:off x="520701" y="3365428"/>
            <a:ext cx="11682588" cy="4375106"/>
          </a:xfrm>
          <a:prstGeom prst="rect">
            <a:avLst/>
          </a:prstGeom>
        </p:spPr>
      </p:pic>
      <p:sp>
        <p:nvSpPr>
          <p:cNvPr id="6" name="Oval 5">
            <a:extLst>
              <a:ext uri="{FF2B5EF4-FFF2-40B4-BE49-F238E27FC236}">
                <a16:creationId xmlns:a16="http://schemas.microsoft.com/office/drawing/2014/main" id="{E2608B25-7BA3-42C7-9FA6-22C2083D1CF7}"/>
              </a:ext>
            </a:extLst>
          </p:cNvPr>
          <p:cNvSpPr/>
          <p:nvPr/>
        </p:nvSpPr>
        <p:spPr>
          <a:xfrm>
            <a:off x="3025422" y="4402667"/>
            <a:ext cx="2720622" cy="588506"/>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30755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9" y="1564229"/>
            <a:ext cx="12014200" cy="725488"/>
          </a:xfrm>
          <a:noFill/>
        </p:spPr>
        <p:txBody>
          <a:bodyPr/>
          <a:lstStyle/>
          <a:p>
            <a:r>
              <a:rPr lang="en-US" sz="3100" dirty="0"/>
              <a:t>Provider Type &amp; Specialty List </a:t>
            </a:r>
          </a:p>
        </p:txBody>
      </p:sp>
      <p:sp>
        <p:nvSpPr>
          <p:cNvPr id="7"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a:extLst>
              <a:ext uri="{FF2B5EF4-FFF2-40B4-BE49-F238E27FC236}">
                <a16:creationId xmlns:a16="http://schemas.microsoft.com/office/drawing/2014/main" id="{F4511DD7-9E4E-4DA9-B66E-0783E32879ED}"/>
              </a:ext>
            </a:extLst>
          </p:cNvPr>
          <p:cNvPicPr>
            <a:picLocks noChangeAspect="1"/>
          </p:cNvPicPr>
          <p:nvPr/>
        </p:nvPicPr>
        <p:blipFill>
          <a:blip r:embed="rId2"/>
          <a:stretch>
            <a:fillRect/>
          </a:stretch>
        </p:blipFill>
        <p:spPr>
          <a:xfrm>
            <a:off x="609819" y="2390680"/>
            <a:ext cx="13568461" cy="3877216"/>
          </a:xfrm>
          <a:prstGeom prst="rect">
            <a:avLst/>
          </a:prstGeom>
        </p:spPr>
      </p:pic>
    </p:spTree>
    <p:extLst>
      <p:ext uri="{BB962C8B-B14F-4D97-AF65-F5344CB8AC3E}">
        <p14:creationId xmlns:p14="http://schemas.microsoft.com/office/powerpoint/2010/main" val="32468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1452"/>
            <a:ext cx="13581062" cy="670636"/>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03" y="2082803"/>
            <a:ext cx="13932280" cy="5710072"/>
          </a:xfrm>
        </p:spPr>
        <p:txBody>
          <a:bodyPr/>
          <a:lstStyle/>
          <a:p>
            <a:r>
              <a:rPr lang="en-US" dirty="0"/>
              <a:t>Click on the specialty being requested. </a:t>
            </a:r>
            <a:r>
              <a:rPr lang="en-US" b="1" i="1" dirty="0"/>
              <a:t>Note:</a:t>
            </a:r>
            <a:r>
              <a:rPr lang="en-US" i="1" dirty="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56" y="2753439"/>
            <a:ext cx="10452099" cy="49359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101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9379"/>
            <a:ext cx="13581062" cy="76617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0"/>
            <a:ext cx="13542394" cy="863600"/>
          </a:xfrm>
        </p:spPr>
        <p:txBody>
          <a:bodyPr/>
          <a:lstStyle/>
          <a:p>
            <a:r>
              <a:rPr lang="en-US" dirty="0"/>
              <a:t>Please note your Reference Number. This will be the number you use to retrieve the application later.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3" y="2697357"/>
            <a:ext cx="9095479" cy="50864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a:extLst>
              <a:ext uri="{FF2B5EF4-FFF2-40B4-BE49-F238E27FC236}">
                <a16:creationId xmlns:a16="http://schemas.microsoft.com/office/drawing/2014/main" id="{3507C3C5-1EA4-4259-99F5-DC5FA614086A}"/>
              </a:ext>
            </a:extLst>
          </p:cNvPr>
          <p:cNvSpPr/>
          <p:nvPr/>
        </p:nvSpPr>
        <p:spPr>
          <a:xfrm>
            <a:off x="3951111" y="4114800"/>
            <a:ext cx="1286933" cy="47977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288670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06475"/>
            <a:ext cx="13581062" cy="69793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809450" cy="6010322"/>
          </a:xfrm>
        </p:spPr>
        <p:txBody>
          <a:bodyPr/>
          <a:lstStyle/>
          <a:p>
            <a:r>
              <a:rPr lang="en-US" dirty="0"/>
              <a:t>The provider’s name, NPI, and Medicare Number (if applicable) are entered here.</a:t>
            </a:r>
          </a:p>
        </p:txBody>
      </p:sp>
      <p:pic>
        <p:nvPicPr>
          <p:cNvPr id="7" name="Picture 6">
            <a:extLst>
              <a:ext uri="{FF2B5EF4-FFF2-40B4-BE49-F238E27FC236}">
                <a16:creationId xmlns:a16="http://schemas.microsoft.com/office/drawing/2014/main" id="{AD76224D-EEF1-40E1-A0CD-2C25D84E1DE0}"/>
              </a:ext>
            </a:extLst>
          </p:cNvPr>
          <p:cNvPicPr>
            <a:picLocks noChangeAspect="1"/>
          </p:cNvPicPr>
          <p:nvPr/>
        </p:nvPicPr>
        <p:blipFill>
          <a:blip r:embed="rId2"/>
          <a:stretch>
            <a:fillRect/>
          </a:stretch>
        </p:blipFill>
        <p:spPr>
          <a:xfrm>
            <a:off x="626715" y="2591782"/>
            <a:ext cx="10741196" cy="5166134"/>
          </a:xfrm>
          <a:prstGeom prst="rect">
            <a:avLst/>
          </a:prstGeom>
        </p:spPr>
      </p:pic>
    </p:spTree>
    <p:extLst>
      <p:ext uri="{BB962C8B-B14F-4D97-AF65-F5344CB8AC3E}">
        <p14:creationId xmlns:p14="http://schemas.microsoft.com/office/powerpoint/2010/main" val="136438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06475"/>
            <a:ext cx="13581062" cy="69793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809450" cy="6010322"/>
          </a:xfrm>
        </p:spPr>
        <p:txBody>
          <a:bodyPr/>
          <a:lstStyle/>
          <a:p>
            <a:r>
              <a:rPr lang="en-US" dirty="0"/>
              <a:t>The primary Taxonomy, effective date (cannot be a future date), and contact information are entered here.</a:t>
            </a:r>
          </a:p>
        </p:txBody>
      </p:sp>
      <p:pic>
        <p:nvPicPr>
          <p:cNvPr id="5" name="Picture 4">
            <a:extLst>
              <a:ext uri="{FF2B5EF4-FFF2-40B4-BE49-F238E27FC236}">
                <a16:creationId xmlns:a16="http://schemas.microsoft.com/office/drawing/2014/main" id="{AE659D9E-27A0-45CD-A324-676DCAA443AF}"/>
              </a:ext>
            </a:extLst>
          </p:cNvPr>
          <p:cNvPicPr>
            <a:picLocks noChangeAspect="1"/>
          </p:cNvPicPr>
          <p:nvPr/>
        </p:nvPicPr>
        <p:blipFill>
          <a:blip r:embed="rId2"/>
          <a:stretch>
            <a:fillRect/>
          </a:stretch>
        </p:blipFill>
        <p:spPr>
          <a:xfrm>
            <a:off x="721264" y="2780732"/>
            <a:ext cx="11585723" cy="4782824"/>
          </a:xfrm>
          <a:prstGeom prst="rect">
            <a:avLst/>
          </a:prstGeom>
        </p:spPr>
      </p:pic>
    </p:spTree>
    <p:extLst>
      <p:ext uri="{BB962C8B-B14F-4D97-AF65-F5344CB8AC3E}">
        <p14:creationId xmlns:p14="http://schemas.microsoft.com/office/powerpoint/2010/main" val="149424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14121"/>
            <a:ext cx="13581062" cy="697931"/>
          </a:xfrm>
        </p:spPr>
        <p:txBody>
          <a:bodyPr/>
          <a:lstStyle/>
          <a:p>
            <a:r>
              <a:rPr lang="en-US" sz="3100" dirty="0"/>
              <a:t>Web Portal Application Submission Process – MAD 312</a:t>
            </a:r>
          </a:p>
        </p:txBody>
      </p:sp>
      <p:pic>
        <p:nvPicPr>
          <p:cNvPr id="4" name="Picture 3">
            <a:extLst>
              <a:ext uri="{FF2B5EF4-FFF2-40B4-BE49-F238E27FC236}">
                <a16:creationId xmlns:a16="http://schemas.microsoft.com/office/drawing/2014/main" id="{FEF8C496-AF9B-4D0F-A7BA-14263DB55804}"/>
              </a:ext>
            </a:extLst>
          </p:cNvPr>
          <p:cNvPicPr>
            <a:picLocks noChangeAspect="1"/>
          </p:cNvPicPr>
          <p:nvPr/>
        </p:nvPicPr>
        <p:blipFill>
          <a:blip r:embed="rId3"/>
          <a:stretch>
            <a:fillRect/>
          </a:stretch>
        </p:blipFill>
        <p:spPr>
          <a:xfrm>
            <a:off x="495301" y="2974828"/>
            <a:ext cx="10828014" cy="2779237"/>
          </a:xfrm>
          <a:prstGeom prst="rect">
            <a:avLst/>
          </a:prstGeom>
        </p:spPr>
      </p:pic>
      <p:sp>
        <p:nvSpPr>
          <p:cNvPr id="6" name="TextBox 5">
            <a:extLst>
              <a:ext uri="{FF2B5EF4-FFF2-40B4-BE49-F238E27FC236}">
                <a16:creationId xmlns:a16="http://schemas.microsoft.com/office/drawing/2014/main" id="{E24E4529-5B6E-4601-8997-ADBA488F3CB1}"/>
              </a:ext>
            </a:extLst>
          </p:cNvPr>
          <p:cNvSpPr txBox="1"/>
          <p:nvPr/>
        </p:nvSpPr>
        <p:spPr>
          <a:xfrm>
            <a:off x="495301" y="2406696"/>
            <a:ext cx="6604000" cy="400110"/>
          </a:xfrm>
          <a:prstGeom prst="rect">
            <a:avLst/>
          </a:prstGeom>
          <a:noFill/>
        </p:spPr>
        <p:txBody>
          <a:bodyPr wrap="square" rtlCol="0">
            <a:spAutoFit/>
          </a:bodyPr>
          <a:lstStyle/>
          <a:p>
            <a:r>
              <a:rPr lang="en-US" sz="2000" dirty="0"/>
              <a:t>Enter Social Security Number and Date of Birth. </a:t>
            </a:r>
          </a:p>
        </p:txBody>
      </p:sp>
    </p:spTree>
    <p:extLst>
      <p:ext uri="{BB962C8B-B14F-4D97-AF65-F5344CB8AC3E}">
        <p14:creationId xmlns:p14="http://schemas.microsoft.com/office/powerpoint/2010/main" val="397920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596623"/>
            <a:ext cx="13581062" cy="62249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713917" cy="6010322"/>
          </a:xfrm>
        </p:spPr>
        <p:txBody>
          <a:bodyPr/>
          <a:lstStyle/>
          <a:p>
            <a:r>
              <a:rPr lang="en-US" dirty="0"/>
              <a:t>Practice location address and mailing address are both required </a:t>
            </a:r>
          </a:p>
        </p:txBody>
      </p:sp>
      <p:pic>
        <p:nvPicPr>
          <p:cNvPr id="5" name="Picture 4">
            <a:extLst>
              <a:ext uri="{FF2B5EF4-FFF2-40B4-BE49-F238E27FC236}">
                <a16:creationId xmlns:a16="http://schemas.microsoft.com/office/drawing/2014/main" id="{D64AA20F-4282-49E5-87F1-3C81BB9AA2D6}"/>
              </a:ext>
            </a:extLst>
          </p:cNvPr>
          <p:cNvPicPr>
            <a:picLocks noChangeAspect="1"/>
          </p:cNvPicPr>
          <p:nvPr/>
        </p:nvPicPr>
        <p:blipFill>
          <a:blip r:embed="rId2"/>
          <a:stretch>
            <a:fillRect/>
          </a:stretch>
        </p:blipFill>
        <p:spPr>
          <a:xfrm>
            <a:off x="610663" y="2560433"/>
            <a:ext cx="7935026" cy="5336688"/>
          </a:xfrm>
          <a:prstGeom prst="rect">
            <a:avLst/>
          </a:prstGeom>
        </p:spPr>
      </p:pic>
    </p:spTree>
    <p:extLst>
      <p:ext uri="{BB962C8B-B14F-4D97-AF65-F5344CB8AC3E}">
        <p14:creationId xmlns:p14="http://schemas.microsoft.com/office/powerpoint/2010/main" val="3221042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4779"/>
            <a:ext cx="13581062" cy="39768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24" y="2133599"/>
            <a:ext cx="13754859" cy="1140179"/>
          </a:xfrm>
        </p:spPr>
        <p:txBody>
          <a:bodyPr/>
          <a:lstStyle/>
          <a:p>
            <a:pPr>
              <a:lnSpc>
                <a:spcPct val="100000"/>
              </a:lnSpc>
            </a:pPr>
            <a:r>
              <a:rPr lang="en-US" dirty="0"/>
              <a:t>The State issuing the professional license and the State in which the provider is practicing must match (except for providers affiliating with IHS) </a:t>
            </a:r>
            <a:r>
              <a:rPr lang="en-US" b="1" i="1" dirty="0"/>
              <a:t>Note: </a:t>
            </a:r>
            <a:r>
              <a:rPr lang="en-US" i="1" dirty="0"/>
              <a:t>Telemedicine providers should submit the professional license from their home state (not Telemedicine license alone).</a:t>
            </a:r>
          </a:p>
        </p:txBody>
      </p:sp>
      <p:pic>
        <p:nvPicPr>
          <p:cNvPr id="5" name="Picture 4">
            <a:extLst>
              <a:ext uri="{FF2B5EF4-FFF2-40B4-BE49-F238E27FC236}">
                <a16:creationId xmlns:a16="http://schemas.microsoft.com/office/drawing/2014/main" id="{4ED7B2CA-C67F-453B-8A8A-FA414C76083C}"/>
              </a:ext>
            </a:extLst>
          </p:cNvPr>
          <p:cNvPicPr>
            <a:picLocks noChangeAspect="1"/>
          </p:cNvPicPr>
          <p:nvPr/>
        </p:nvPicPr>
        <p:blipFill>
          <a:blip r:embed="rId3"/>
          <a:stretch>
            <a:fillRect/>
          </a:stretch>
        </p:blipFill>
        <p:spPr>
          <a:xfrm>
            <a:off x="716502" y="3076222"/>
            <a:ext cx="7592120" cy="4947672"/>
          </a:xfrm>
          <a:prstGeom prst="rect">
            <a:avLst/>
          </a:prstGeom>
        </p:spPr>
      </p:pic>
    </p:spTree>
    <p:extLst>
      <p:ext uri="{BB962C8B-B14F-4D97-AF65-F5344CB8AC3E}">
        <p14:creationId xmlns:p14="http://schemas.microsoft.com/office/powerpoint/2010/main" val="2441410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3854"/>
            <a:ext cx="13581062" cy="738875"/>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0"/>
            <a:ext cx="13542394" cy="1021644"/>
          </a:xfrm>
        </p:spPr>
        <p:txBody>
          <a:bodyPr/>
          <a:lstStyle/>
          <a:p>
            <a:r>
              <a:rPr lang="en-US" dirty="0"/>
              <a:t>Enter billing group information.</a:t>
            </a:r>
          </a:p>
        </p:txBody>
      </p:sp>
      <p:pic>
        <p:nvPicPr>
          <p:cNvPr id="5" name="Picture 4">
            <a:extLst>
              <a:ext uri="{FF2B5EF4-FFF2-40B4-BE49-F238E27FC236}">
                <a16:creationId xmlns:a16="http://schemas.microsoft.com/office/drawing/2014/main" id="{67F5A5B8-E3F9-4FE5-9888-9BC72B8D0A72}"/>
              </a:ext>
            </a:extLst>
          </p:cNvPr>
          <p:cNvPicPr>
            <a:picLocks noChangeAspect="1"/>
          </p:cNvPicPr>
          <p:nvPr/>
        </p:nvPicPr>
        <p:blipFill>
          <a:blip r:embed="rId2"/>
          <a:stretch>
            <a:fillRect/>
          </a:stretch>
        </p:blipFill>
        <p:spPr>
          <a:xfrm>
            <a:off x="649293" y="2551641"/>
            <a:ext cx="7506748" cy="5068007"/>
          </a:xfrm>
          <a:prstGeom prst="rect">
            <a:avLst/>
          </a:prstGeom>
        </p:spPr>
      </p:pic>
    </p:spTree>
    <p:extLst>
      <p:ext uri="{BB962C8B-B14F-4D97-AF65-F5344CB8AC3E}">
        <p14:creationId xmlns:p14="http://schemas.microsoft.com/office/powerpoint/2010/main" val="161974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546001"/>
            <a:ext cx="6899275" cy="725488"/>
          </a:xfrm>
          <a:noFill/>
        </p:spPr>
        <p:txBody>
          <a:bodyPr/>
          <a:lstStyle/>
          <a:p>
            <a:r>
              <a:rPr lang="en-US" sz="3600" dirty="0"/>
              <a:t>Objectives</a:t>
            </a:r>
          </a:p>
        </p:txBody>
      </p:sp>
      <p:sp>
        <p:nvSpPr>
          <p:cNvPr id="10" name="Rectangle 3"/>
          <p:cNvSpPr txBox="1">
            <a:spLocks noChangeArrowheads="1"/>
          </p:cNvSpPr>
          <p:nvPr/>
        </p:nvSpPr>
        <p:spPr bwMode="auto">
          <a:xfrm>
            <a:off x="1322909" y="2500791"/>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New Mexico Web Portal Information and Enhancements</a:t>
            </a:r>
          </a:p>
          <a:p>
            <a:pPr marL="342626" indent="-342626">
              <a:lnSpc>
                <a:spcPct val="150000"/>
              </a:lnSpc>
              <a:spcBef>
                <a:spcPts val="600"/>
              </a:spcBef>
              <a:spcAft>
                <a:spcPts val="600"/>
              </a:spcAft>
              <a:buFont typeface="Arial" panose="020B0604020202020204" pitchFamily="34" charset="0"/>
              <a:buChar char="•"/>
            </a:pPr>
            <a:r>
              <a:rPr lang="en-US" sz="2000" dirty="0"/>
              <a:t>Web Portal Application Submission Process</a:t>
            </a:r>
          </a:p>
          <a:p>
            <a:pPr marL="342626" indent="-342626">
              <a:lnSpc>
                <a:spcPct val="150000"/>
              </a:lnSpc>
              <a:spcBef>
                <a:spcPts val="600"/>
              </a:spcBef>
              <a:spcAft>
                <a:spcPts val="600"/>
              </a:spcAft>
              <a:buFont typeface="Arial" panose="020B0604020202020204" pitchFamily="34" charset="0"/>
              <a:buChar char="•"/>
            </a:pPr>
            <a:r>
              <a:rPr lang="en-US" sz="2000" dirty="0"/>
              <a:t>Application Tips </a:t>
            </a:r>
          </a:p>
          <a:p>
            <a:pPr marL="342626" indent="-342626">
              <a:lnSpc>
                <a:spcPct val="150000"/>
              </a:lnSpc>
              <a:spcBef>
                <a:spcPts val="600"/>
              </a:spcBef>
              <a:spcAft>
                <a:spcPts val="600"/>
              </a:spcAft>
              <a:buFont typeface="Arial" panose="020B0604020202020204" pitchFamily="34" charset="0"/>
              <a:buChar char="•"/>
            </a:pPr>
            <a:r>
              <a:rPr lang="en-US" sz="2000" dirty="0"/>
              <a:t>Return to Provider (RTP)</a:t>
            </a:r>
            <a:endParaRPr lang="en-US" sz="2000" kern="0" dirty="0"/>
          </a:p>
          <a:p>
            <a:pPr marL="342626" indent="-342626">
              <a:lnSpc>
                <a:spcPct val="150000"/>
              </a:lnSpc>
              <a:spcBef>
                <a:spcPts val="600"/>
              </a:spcBef>
              <a:spcAft>
                <a:spcPts val="600"/>
              </a:spcAft>
              <a:buFont typeface="Arial" panose="020B0604020202020204" pitchFamily="34" charset="0"/>
              <a:buChar char="•"/>
            </a:pPr>
            <a:r>
              <a:rPr lang="en-US" sz="2000" dirty="0"/>
              <a:t>Turn Around Documents (TAD) </a:t>
            </a:r>
          </a:p>
          <a:p>
            <a:pPr marL="342626" indent="-342626">
              <a:lnSpc>
                <a:spcPct val="150000"/>
              </a:lnSpc>
              <a:spcBef>
                <a:spcPts val="600"/>
              </a:spcBef>
              <a:spcAft>
                <a:spcPts val="600"/>
              </a:spcAft>
              <a:buFont typeface="Arial" panose="020B0604020202020204" pitchFamily="34" charset="0"/>
              <a:buChar char="•"/>
            </a:pPr>
            <a:r>
              <a:rPr lang="en-US" sz="2000" dirty="0"/>
              <a:t>Update Requests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4035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3043"/>
            <a:ext cx="13581062" cy="725227"/>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3"/>
            <a:ext cx="13542394" cy="725227"/>
          </a:xfrm>
        </p:spPr>
        <p:txBody>
          <a:bodyPr/>
          <a:lstStyle/>
          <a:p>
            <a:r>
              <a:rPr lang="en-US" dirty="0"/>
              <a:t>Select type of professional liability insurance coverage.</a:t>
            </a:r>
          </a:p>
        </p:txBody>
      </p:sp>
      <p:pic>
        <p:nvPicPr>
          <p:cNvPr id="5" name="Picture 4">
            <a:extLst>
              <a:ext uri="{FF2B5EF4-FFF2-40B4-BE49-F238E27FC236}">
                <a16:creationId xmlns:a16="http://schemas.microsoft.com/office/drawing/2014/main" id="{DABE0913-1CF4-48D0-9929-ED3EFB53C436}"/>
              </a:ext>
            </a:extLst>
          </p:cNvPr>
          <p:cNvPicPr>
            <a:picLocks noChangeAspect="1"/>
          </p:cNvPicPr>
          <p:nvPr/>
        </p:nvPicPr>
        <p:blipFill>
          <a:blip r:embed="rId3"/>
          <a:stretch>
            <a:fillRect/>
          </a:stretch>
        </p:blipFill>
        <p:spPr>
          <a:xfrm>
            <a:off x="567306" y="2543576"/>
            <a:ext cx="10671661" cy="4523267"/>
          </a:xfrm>
          <a:prstGeom prst="rect">
            <a:avLst/>
          </a:prstGeom>
        </p:spPr>
      </p:pic>
    </p:spTree>
    <p:extLst>
      <p:ext uri="{BB962C8B-B14F-4D97-AF65-F5344CB8AC3E}">
        <p14:creationId xmlns:p14="http://schemas.microsoft.com/office/powerpoint/2010/main" val="137566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Web Portal Application Submission Process – MAD 312</a:t>
            </a:r>
          </a:p>
        </p:txBody>
      </p:sp>
      <p:sp>
        <p:nvSpPr>
          <p:cNvPr id="5" name="TextBox 4"/>
          <p:cNvSpPr txBox="1"/>
          <p:nvPr/>
        </p:nvSpPr>
        <p:spPr>
          <a:xfrm>
            <a:off x="567307" y="2242259"/>
            <a:ext cx="10900794" cy="400031"/>
          </a:xfrm>
          <a:prstGeom prst="rect">
            <a:avLst/>
          </a:prstGeom>
          <a:noFill/>
        </p:spPr>
        <p:txBody>
          <a:bodyPr wrap="square" lIns="91371" tIns="45681" rIns="91371" bIns="45681" rtlCol="0">
            <a:spAutoFit/>
          </a:bodyPr>
          <a:lstStyle/>
          <a:p>
            <a:r>
              <a:rPr lang="en-US" sz="2000" dirty="0"/>
              <a:t>If selecting liability insurance, enter policy and date information and attach documentation.</a:t>
            </a:r>
          </a:p>
        </p:txBody>
      </p:sp>
      <p:pic>
        <p:nvPicPr>
          <p:cNvPr id="4101"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40" y="2801749"/>
            <a:ext cx="8743201" cy="5140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09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Web Portal Application Submission Process – MAD 312</a:t>
            </a:r>
          </a:p>
        </p:txBody>
      </p:sp>
      <p:sp>
        <p:nvSpPr>
          <p:cNvPr id="5" name="TextBox 4"/>
          <p:cNvSpPr txBox="1"/>
          <p:nvPr/>
        </p:nvSpPr>
        <p:spPr>
          <a:xfrm>
            <a:off x="567307" y="2242259"/>
            <a:ext cx="10900794" cy="400031"/>
          </a:xfrm>
          <a:prstGeom prst="rect">
            <a:avLst/>
          </a:prstGeom>
          <a:noFill/>
        </p:spPr>
        <p:txBody>
          <a:bodyPr wrap="square" lIns="91371" tIns="45681" rIns="91371" bIns="45681" rtlCol="0">
            <a:spAutoFit/>
          </a:bodyPr>
          <a:lstStyle/>
          <a:p>
            <a:r>
              <a:rPr lang="en-US" sz="2000" dirty="0"/>
              <a:t>Answer additional questions and attach documentation if applicable.</a:t>
            </a:r>
          </a:p>
        </p:txBody>
      </p:sp>
      <p:pic>
        <p:nvPicPr>
          <p:cNvPr id="4" name="Picture 3">
            <a:extLst>
              <a:ext uri="{FF2B5EF4-FFF2-40B4-BE49-F238E27FC236}">
                <a16:creationId xmlns:a16="http://schemas.microsoft.com/office/drawing/2014/main" id="{BF241E15-550C-4FCC-A856-8D500061D295}"/>
              </a:ext>
            </a:extLst>
          </p:cNvPr>
          <p:cNvPicPr>
            <a:picLocks noChangeAspect="1"/>
          </p:cNvPicPr>
          <p:nvPr/>
        </p:nvPicPr>
        <p:blipFill>
          <a:blip r:embed="rId3"/>
          <a:stretch>
            <a:fillRect/>
          </a:stretch>
        </p:blipFill>
        <p:spPr>
          <a:xfrm>
            <a:off x="567307" y="2642289"/>
            <a:ext cx="8294471" cy="5135175"/>
          </a:xfrm>
          <a:prstGeom prst="rect">
            <a:avLst/>
          </a:prstGeom>
        </p:spPr>
      </p:pic>
    </p:spTree>
    <p:extLst>
      <p:ext uri="{BB962C8B-B14F-4D97-AF65-F5344CB8AC3E}">
        <p14:creationId xmlns:p14="http://schemas.microsoft.com/office/powerpoint/2010/main" val="431820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Web Portal Application Submission Process – MAD 312</a:t>
            </a:r>
          </a:p>
        </p:txBody>
      </p:sp>
      <p:sp>
        <p:nvSpPr>
          <p:cNvPr id="5" name="TextBox 4"/>
          <p:cNvSpPr txBox="1"/>
          <p:nvPr/>
        </p:nvSpPr>
        <p:spPr>
          <a:xfrm>
            <a:off x="567307" y="2242259"/>
            <a:ext cx="10900794" cy="400031"/>
          </a:xfrm>
          <a:prstGeom prst="rect">
            <a:avLst/>
          </a:prstGeom>
          <a:noFill/>
        </p:spPr>
        <p:txBody>
          <a:bodyPr wrap="square" lIns="91371" tIns="45681" rIns="91371" bIns="45681" rtlCol="0">
            <a:spAutoFit/>
          </a:bodyPr>
          <a:lstStyle/>
          <a:p>
            <a:r>
              <a:rPr lang="en-US" sz="2000" dirty="0"/>
              <a:t>Attach remaining required documentation if applicable.</a:t>
            </a:r>
          </a:p>
        </p:txBody>
      </p:sp>
      <p:pic>
        <p:nvPicPr>
          <p:cNvPr id="6" name="Picture 5">
            <a:extLst>
              <a:ext uri="{FF2B5EF4-FFF2-40B4-BE49-F238E27FC236}">
                <a16:creationId xmlns:a16="http://schemas.microsoft.com/office/drawing/2014/main" id="{7ED493BF-91CF-44DB-86C0-6AE2B4B44379}"/>
              </a:ext>
            </a:extLst>
          </p:cNvPr>
          <p:cNvPicPr>
            <a:picLocks noChangeAspect="1"/>
          </p:cNvPicPr>
          <p:nvPr/>
        </p:nvPicPr>
        <p:blipFill>
          <a:blip r:embed="rId3"/>
          <a:stretch>
            <a:fillRect/>
          </a:stretch>
        </p:blipFill>
        <p:spPr>
          <a:xfrm>
            <a:off x="567307" y="2685850"/>
            <a:ext cx="10360337" cy="3949303"/>
          </a:xfrm>
          <a:prstGeom prst="rect">
            <a:avLst/>
          </a:prstGeom>
        </p:spPr>
      </p:pic>
    </p:spTree>
    <p:extLst>
      <p:ext uri="{BB962C8B-B14F-4D97-AF65-F5344CB8AC3E}">
        <p14:creationId xmlns:p14="http://schemas.microsoft.com/office/powerpoint/2010/main" val="2323817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Web Portal Application Submission Process – MAD 312</a:t>
            </a:r>
          </a:p>
        </p:txBody>
      </p:sp>
      <p:sp>
        <p:nvSpPr>
          <p:cNvPr id="5" name="TextBox 4"/>
          <p:cNvSpPr txBox="1"/>
          <p:nvPr/>
        </p:nvSpPr>
        <p:spPr>
          <a:xfrm>
            <a:off x="567307" y="2242259"/>
            <a:ext cx="10900794" cy="400031"/>
          </a:xfrm>
          <a:prstGeom prst="rect">
            <a:avLst/>
          </a:prstGeom>
          <a:noFill/>
        </p:spPr>
        <p:txBody>
          <a:bodyPr wrap="square" lIns="91371" tIns="45681" rIns="91371" bIns="45681" rtlCol="0">
            <a:spAutoFit/>
          </a:bodyPr>
          <a:lstStyle/>
          <a:p>
            <a:r>
              <a:rPr lang="en-US" sz="2000" dirty="0"/>
              <a:t>Read and certify the provider agreement.</a:t>
            </a:r>
          </a:p>
        </p:txBody>
      </p:sp>
      <p:pic>
        <p:nvPicPr>
          <p:cNvPr id="4" name="Picture 3">
            <a:extLst>
              <a:ext uri="{FF2B5EF4-FFF2-40B4-BE49-F238E27FC236}">
                <a16:creationId xmlns:a16="http://schemas.microsoft.com/office/drawing/2014/main" id="{40350268-3FB2-46ED-9C04-75EA7EF63A09}"/>
              </a:ext>
            </a:extLst>
          </p:cNvPr>
          <p:cNvPicPr>
            <a:picLocks noChangeAspect="1"/>
          </p:cNvPicPr>
          <p:nvPr/>
        </p:nvPicPr>
        <p:blipFill>
          <a:blip r:embed="rId3"/>
          <a:stretch>
            <a:fillRect/>
          </a:stretch>
        </p:blipFill>
        <p:spPr>
          <a:xfrm>
            <a:off x="567307" y="2802264"/>
            <a:ext cx="11029522" cy="4309736"/>
          </a:xfrm>
          <a:prstGeom prst="rect">
            <a:avLst/>
          </a:prstGeom>
        </p:spPr>
      </p:pic>
    </p:spTree>
    <p:extLst>
      <p:ext uri="{BB962C8B-B14F-4D97-AF65-F5344CB8AC3E}">
        <p14:creationId xmlns:p14="http://schemas.microsoft.com/office/powerpoint/2010/main" val="4129708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Web Portal Application Submission Process – MAD 312</a:t>
            </a:r>
          </a:p>
        </p:txBody>
      </p:sp>
      <p:sp>
        <p:nvSpPr>
          <p:cNvPr id="5" name="TextBox 4"/>
          <p:cNvSpPr txBox="1"/>
          <p:nvPr/>
        </p:nvSpPr>
        <p:spPr>
          <a:xfrm>
            <a:off x="567307" y="2242259"/>
            <a:ext cx="10900794" cy="400031"/>
          </a:xfrm>
          <a:prstGeom prst="rect">
            <a:avLst/>
          </a:prstGeom>
          <a:noFill/>
        </p:spPr>
        <p:txBody>
          <a:bodyPr wrap="square" lIns="91371" tIns="45681" rIns="91371" bIns="45681" rtlCol="0">
            <a:spAutoFit/>
          </a:bodyPr>
          <a:lstStyle/>
          <a:p>
            <a:r>
              <a:rPr lang="en-US" sz="2000" dirty="0"/>
              <a:t>Read and certify the Authorization to Release Information.</a:t>
            </a:r>
          </a:p>
        </p:txBody>
      </p:sp>
      <p:pic>
        <p:nvPicPr>
          <p:cNvPr id="6" name="Picture 5">
            <a:extLst>
              <a:ext uri="{FF2B5EF4-FFF2-40B4-BE49-F238E27FC236}">
                <a16:creationId xmlns:a16="http://schemas.microsoft.com/office/drawing/2014/main" id="{BBECE9ED-3E8E-4F58-A501-CD525F5C4A58}"/>
              </a:ext>
            </a:extLst>
          </p:cNvPr>
          <p:cNvPicPr>
            <a:picLocks noChangeAspect="1"/>
          </p:cNvPicPr>
          <p:nvPr/>
        </p:nvPicPr>
        <p:blipFill>
          <a:blip r:embed="rId3"/>
          <a:stretch>
            <a:fillRect/>
          </a:stretch>
        </p:blipFill>
        <p:spPr>
          <a:xfrm>
            <a:off x="567306" y="2642290"/>
            <a:ext cx="10179123" cy="4842243"/>
          </a:xfrm>
          <a:prstGeom prst="rect">
            <a:avLst/>
          </a:prstGeom>
        </p:spPr>
      </p:pic>
    </p:spTree>
    <p:extLst>
      <p:ext uri="{BB962C8B-B14F-4D97-AF65-F5344CB8AC3E}">
        <p14:creationId xmlns:p14="http://schemas.microsoft.com/office/powerpoint/2010/main" val="497160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Web Portal Application Submission Process – MAD 312</a:t>
            </a:r>
          </a:p>
        </p:txBody>
      </p:sp>
      <p:sp>
        <p:nvSpPr>
          <p:cNvPr id="5" name="TextBox 4"/>
          <p:cNvSpPr txBox="1"/>
          <p:nvPr/>
        </p:nvSpPr>
        <p:spPr>
          <a:xfrm>
            <a:off x="567307" y="2242259"/>
            <a:ext cx="10900794" cy="400031"/>
          </a:xfrm>
          <a:prstGeom prst="rect">
            <a:avLst/>
          </a:prstGeom>
          <a:noFill/>
        </p:spPr>
        <p:txBody>
          <a:bodyPr wrap="square" lIns="91371" tIns="45681" rIns="91371" bIns="45681" rtlCol="0">
            <a:spAutoFit/>
          </a:bodyPr>
          <a:lstStyle/>
          <a:p>
            <a:r>
              <a:rPr lang="en-US" sz="2000" dirty="0"/>
              <a:t>Click Submit to complete the application process.</a:t>
            </a:r>
          </a:p>
        </p:txBody>
      </p:sp>
      <p:pic>
        <p:nvPicPr>
          <p:cNvPr id="4" name="Picture 3">
            <a:extLst>
              <a:ext uri="{FF2B5EF4-FFF2-40B4-BE49-F238E27FC236}">
                <a16:creationId xmlns:a16="http://schemas.microsoft.com/office/drawing/2014/main" id="{3D3CDB13-F9E8-4356-AA59-C4B1D7E9DC31}"/>
              </a:ext>
            </a:extLst>
          </p:cNvPr>
          <p:cNvPicPr>
            <a:picLocks noChangeAspect="1"/>
          </p:cNvPicPr>
          <p:nvPr/>
        </p:nvPicPr>
        <p:blipFill>
          <a:blip r:embed="rId3"/>
          <a:stretch>
            <a:fillRect/>
          </a:stretch>
        </p:blipFill>
        <p:spPr>
          <a:xfrm>
            <a:off x="567307" y="2784010"/>
            <a:ext cx="11413500" cy="2408879"/>
          </a:xfrm>
          <a:prstGeom prst="rect">
            <a:avLst/>
          </a:prstGeom>
        </p:spPr>
      </p:pic>
    </p:spTree>
    <p:extLst>
      <p:ext uri="{BB962C8B-B14F-4D97-AF65-F5344CB8AC3E}">
        <p14:creationId xmlns:p14="http://schemas.microsoft.com/office/powerpoint/2010/main" val="341144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Web Portal Application Submission Process – MAD 312</a:t>
            </a:r>
          </a:p>
        </p:txBody>
      </p:sp>
      <p:sp>
        <p:nvSpPr>
          <p:cNvPr id="5" name="TextBox 4"/>
          <p:cNvSpPr txBox="1"/>
          <p:nvPr/>
        </p:nvSpPr>
        <p:spPr>
          <a:xfrm>
            <a:off x="567307" y="2242259"/>
            <a:ext cx="10900794" cy="400031"/>
          </a:xfrm>
          <a:prstGeom prst="rect">
            <a:avLst/>
          </a:prstGeom>
          <a:noFill/>
        </p:spPr>
        <p:txBody>
          <a:bodyPr wrap="square" lIns="91371" tIns="45681" rIns="91371" bIns="45681" rtlCol="0">
            <a:spAutoFit/>
          </a:bodyPr>
          <a:lstStyle/>
          <a:p>
            <a:r>
              <a:rPr lang="en-US" sz="2000" dirty="0"/>
              <a:t>Record the Web Reference Number and Tracking Number and save or print the application.</a:t>
            </a:r>
          </a:p>
        </p:txBody>
      </p:sp>
      <p:pic>
        <p:nvPicPr>
          <p:cNvPr id="6" name="Picture 5">
            <a:extLst>
              <a:ext uri="{FF2B5EF4-FFF2-40B4-BE49-F238E27FC236}">
                <a16:creationId xmlns:a16="http://schemas.microsoft.com/office/drawing/2014/main" id="{810574A6-361F-4071-A0D8-965E5BFCBDF2}"/>
              </a:ext>
            </a:extLst>
          </p:cNvPr>
          <p:cNvPicPr>
            <a:picLocks noChangeAspect="1"/>
          </p:cNvPicPr>
          <p:nvPr/>
        </p:nvPicPr>
        <p:blipFill>
          <a:blip r:embed="rId3"/>
          <a:stretch>
            <a:fillRect/>
          </a:stretch>
        </p:blipFill>
        <p:spPr>
          <a:xfrm>
            <a:off x="482031" y="2642290"/>
            <a:ext cx="10504780" cy="3702066"/>
          </a:xfrm>
          <a:prstGeom prst="rect">
            <a:avLst/>
          </a:prstGeom>
        </p:spPr>
      </p:pic>
    </p:spTree>
    <p:extLst>
      <p:ext uri="{BB962C8B-B14F-4D97-AF65-F5344CB8AC3E}">
        <p14:creationId xmlns:p14="http://schemas.microsoft.com/office/powerpoint/2010/main" val="295324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2186961" y="7627624"/>
            <a:ext cx="1038896"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9902190" y="7627624"/>
            <a:ext cx="2560320" cy="438150"/>
          </a:xfrm>
        </p:spPr>
        <p:txBody>
          <a:bodyPr/>
          <a:lstStyle/>
          <a:p>
            <a:fld id="{CACB3E39-5571-0247-86B7-EF41C2ABA1DB}" type="slidenum">
              <a:rPr lang="en-US" smtClean="0"/>
              <a:pPr/>
              <a:t>38</a:t>
            </a:fld>
            <a:endParaRPr lang="en-US" dirty="0"/>
          </a:p>
        </p:txBody>
      </p:sp>
      <p:sp>
        <p:nvSpPr>
          <p:cNvPr id="9" name="Rectangle 2"/>
          <p:cNvSpPr>
            <a:spLocks noGrp="1" noChangeArrowheads="1"/>
          </p:cNvSpPr>
          <p:nvPr>
            <p:ph type="title"/>
          </p:nvPr>
        </p:nvSpPr>
        <p:spPr>
          <a:xfrm>
            <a:off x="2297906" y="1673225"/>
            <a:ext cx="9296400" cy="725488"/>
          </a:xfrm>
          <a:noFill/>
        </p:spPr>
        <p:txBody>
          <a:bodyPr/>
          <a:lstStyle/>
          <a:p>
            <a:r>
              <a:rPr lang="en-US" sz="2880" dirty="0"/>
              <a:t>Turquoise Care Managed Care Organizations (MCOs)</a:t>
            </a:r>
          </a:p>
        </p:txBody>
      </p:sp>
      <p:sp>
        <p:nvSpPr>
          <p:cNvPr id="10" name="Rectangle 3"/>
          <p:cNvSpPr txBox="1">
            <a:spLocks noChangeArrowheads="1"/>
          </p:cNvSpPr>
          <p:nvPr/>
        </p:nvSpPr>
        <p:spPr bwMode="auto">
          <a:xfrm>
            <a:off x="2186940" y="2411414"/>
            <a:ext cx="10157460" cy="1429067"/>
          </a:xfrm>
          <a:prstGeom prst="rect">
            <a:avLst/>
          </a:prstGeom>
          <a:solidFill>
            <a:schemeClr val="bg1"/>
          </a:solidFill>
          <a:ln w="9525">
            <a:noFill/>
            <a:miter lim="800000"/>
            <a:headEnd/>
            <a:tailEnd/>
          </a:ln>
          <a:effectLst/>
        </p:spPr>
        <p:txBody>
          <a:bodyPr vert="horz" wrap="square" lIns="76748" tIns="38370" rIns="76748" bIns="38370" numCol="1" anchor="t" anchorCtr="0" compatLnSpc="1">
            <a:prstTxWarp prst="textNoShape">
              <a:avLst/>
            </a:prstTxWarp>
          </a:bodyPr>
          <a:lstStyle/>
          <a:p>
            <a:pPr defTabSz="548147">
              <a:lnSpc>
                <a:spcPct val="150000"/>
              </a:lnSpc>
              <a:spcBef>
                <a:spcPts val="504"/>
              </a:spcBef>
              <a:spcAft>
                <a:spcPts val="504"/>
              </a:spcAft>
            </a:pPr>
            <a:r>
              <a:rPr lang="en-US" sz="1680" b="1" dirty="0">
                <a:solidFill>
                  <a:srgbClr val="F79646">
                    <a:lumMod val="75000"/>
                  </a:srgbClr>
                </a:solidFill>
              </a:rPr>
              <a:t>Reminder</a:t>
            </a:r>
            <a:r>
              <a:rPr lang="en-US" sz="1680" b="1" dirty="0">
                <a:solidFill>
                  <a:schemeClr val="accent6">
                    <a:lumMod val="75000"/>
                  </a:schemeClr>
                </a:solidFill>
              </a:rPr>
              <a:t>:</a:t>
            </a:r>
            <a:r>
              <a:rPr lang="en-US" sz="1680" b="1" dirty="0">
                <a:solidFill>
                  <a:prstClr val="black"/>
                </a:solidFill>
              </a:rPr>
              <a:t>  </a:t>
            </a:r>
            <a:r>
              <a:rPr lang="en-US" sz="1680" dirty="0">
                <a:solidFill>
                  <a:prstClr val="black"/>
                </a:solidFill>
              </a:rPr>
              <a:t>Claims for recipients who are enrolled in Turquoise Care are submitted directly to the Managed Care Organization they are enrolled with.  Following is the contact information for those MCOs.  </a:t>
            </a:r>
          </a:p>
          <a:p>
            <a:pPr defTabSz="548147">
              <a:lnSpc>
                <a:spcPct val="150000"/>
              </a:lnSpc>
              <a:spcBef>
                <a:spcPts val="504"/>
              </a:spcBef>
              <a:spcAft>
                <a:spcPts val="504"/>
              </a:spcAft>
            </a:pPr>
            <a:endParaRPr lang="en-US" sz="1560" dirty="0">
              <a:solidFill>
                <a:prstClr val="black"/>
              </a:solidFill>
            </a:endParaRPr>
          </a:p>
        </p:txBody>
      </p:sp>
      <p:sp>
        <p:nvSpPr>
          <p:cNvPr id="8" name="Footer Placeholder 2"/>
          <p:cNvSpPr>
            <a:spLocks noGrp="1"/>
          </p:cNvSpPr>
          <p:nvPr>
            <p:ph type="ftr" sz="quarter" idx="11"/>
          </p:nvPr>
        </p:nvSpPr>
        <p:spPr>
          <a:xfrm>
            <a:off x="3225403" y="7604494"/>
            <a:ext cx="5636419" cy="438150"/>
          </a:xfrm>
        </p:spPr>
        <p:txBody>
          <a:bodyPr/>
          <a:lstStyle/>
          <a:p>
            <a:r>
              <a:rPr lang="en-US" dirty="0"/>
              <a:t>Provider Enrollment Workshop</a:t>
            </a:r>
          </a:p>
        </p:txBody>
      </p:sp>
      <p:graphicFrame>
        <p:nvGraphicFramePr>
          <p:cNvPr id="2" name="Table 1"/>
          <p:cNvGraphicFramePr>
            <a:graphicFrameLocks noGrp="1"/>
          </p:cNvGraphicFramePr>
          <p:nvPr/>
        </p:nvGraphicFramePr>
        <p:xfrm>
          <a:off x="2103120" y="3383281"/>
          <a:ext cx="10241280" cy="4247130"/>
        </p:xfrm>
        <a:graphic>
          <a:graphicData uri="http://schemas.openxmlformats.org/drawingml/2006/table">
            <a:tbl>
              <a:tblPr firstRow="1" bandRow="1">
                <a:tableStyleId>{5C22544A-7EE6-4342-B048-85BDC9FD1C3A}</a:tableStyleId>
              </a:tblPr>
              <a:tblGrid>
                <a:gridCol w="3390538">
                  <a:extLst>
                    <a:ext uri="{9D8B030D-6E8A-4147-A177-3AD203B41FA5}">
                      <a16:colId xmlns:a16="http://schemas.microsoft.com/office/drawing/2014/main" val="20000"/>
                    </a:ext>
                  </a:extLst>
                </a:gridCol>
                <a:gridCol w="3425371">
                  <a:extLst>
                    <a:ext uri="{9D8B030D-6E8A-4147-A177-3AD203B41FA5}">
                      <a16:colId xmlns:a16="http://schemas.microsoft.com/office/drawing/2014/main" val="20001"/>
                    </a:ext>
                  </a:extLst>
                </a:gridCol>
                <a:gridCol w="3425371">
                  <a:extLst>
                    <a:ext uri="{9D8B030D-6E8A-4147-A177-3AD203B41FA5}">
                      <a16:colId xmlns:a16="http://schemas.microsoft.com/office/drawing/2014/main" val="20002"/>
                    </a:ext>
                  </a:extLst>
                </a:gridCol>
              </a:tblGrid>
              <a:tr h="822960">
                <a:tc>
                  <a:txBody>
                    <a:bodyPr/>
                    <a:lstStyle/>
                    <a:p>
                      <a:pPr algn="ctr"/>
                      <a:r>
                        <a:rPr lang="en-US" sz="2400" b="1" dirty="0">
                          <a:solidFill>
                            <a:schemeClr val="tx1"/>
                          </a:solidFill>
                        </a:rPr>
                        <a:t>Turquoise Care MCOs</a:t>
                      </a:r>
                    </a:p>
                  </a:txBody>
                  <a:tcPr marL="68580" marR="68580">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Contact Number</a:t>
                      </a:r>
                    </a:p>
                    <a:p>
                      <a:pPr algn="ctr"/>
                      <a:endParaRPr lang="en-US" sz="2400" dirty="0"/>
                    </a:p>
                  </a:txBody>
                  <a:tcPr marL="68580" marR="68580">
                    <a:solidFill>
                      <a:schemeClr val="accent6">
                        <a:lumMod val="75000"/>
                      </a:schemeClr>
                    </a:solidFill>
                  </a:tcPr>
                </a:tc>
                <a:tc>
                  <a:txBody>
                    <a:bodyPr/>
                    <a:lstStyle/>
                    <a:p>
                      <a:pPr algn="ctr"/>
                      <a:r>
                        <a:rPr lang="en-US" sz="2400" dirty="0">
                          <a:solidFill>
                            <a:schemeClr val="tx1"/>
                          </a:solidFill>
                        </a:rPr>
                        <a:t>Website</a:t>
                      </a:r>
                    </a:p>
                  </a:txBody>
                  <a:tcPr marL="68580" marR="68580">
                    <a:solidFill>
                      <a:schemeClr val="accent6">
                        <a:lumMod val="75000"/>
                      </a:schemeClr>
                    </a:solidFill>
                  </a:tcPr>
                </a:tc>
                <a:extLst>
                  <a:ext uri="{0D108BD9-81ED-4DB2-BD59-A6C34878D82A}">
                    <a16:rowId xmlns:a16="http://schemas.microsoft.com/office/drawing/2014/main" val="10000"/>
                  </a:ext>
                </a:extLst>
              </a:tr>
              <a:tr h="736499">
                <a:tc>
                  <a:txBody>
                    <a:bodyPr/>
                    <a:lstStyle/>
                    <a:p>
                      <a:r>
                        <a:rPr lang="en-US" sz="2000" dirty="0"/>
                        <a:t>BlueCross</a:t>
                      </a:r>
                      <a:r>
                        <a:rPr lang="en-US" sz="2000" baseline="0" dirty="0"/>
                        <a:t> BlueShield of New Mexico</a:t>
                      </a:r>
                      <a:endParaRPr lang="en-US" sz="2000" dirty="0"/>
                    </a:p>
                  </a:txBody>
                  <a:tcPr marL="68580" marR="68580"/>
                </a:tc>
                <a:tc>
                  <a:txBody>
                    <a:bodyPr/>
                    <a:lstStyle/>
                    <a:p>
                      <a:r>
                        <a:rPr lang="en-US" sz="2000" dirty="0"/>
                        <a:t>(866) 689-1523</a:t>
                      </a:r>
                    </a:p>
                  </a:txBody>
                  <a:tcPr marL="68580" marR="68580"/>
                </a:tc>
                <a:tc>
                  <a:txBody>
                    <a:bodyPr/>
                    <a:lstStyle/>
                    <a:p>
                      <a:r>
                        <a:rPr lang="en-US" sz="2000" dirty="0">
                          <a:hlinkClick r:id="rId3"/>
                        </a:rPr>
                        <a:t>www.bcbsnm.com/turquoise-care</a:t>
                      </a:r>
                      <a:endParaRPr lang="en-US" sz="2000" dirty="0"/>
                    </a:p>
                  </a:txBody>
                  <a:tcPr marL="68580" marR="68580"/>
                </a:tc>
                <a:extLst>
                  <a:ext uri="{0D108BD9-81ED-4DB2-BD59-A6C34878D82A}">
                    <a16:rowId xmlns:a16="http://schemas.microsoft.com/office/drawing/2014/main" val="10001"/>
                  </a:ext>
                </a:extLst>
              </a:tr>
              <a:tr h="1092301">
                <a:tc>
                  <a:txBody>
                    <a:bodyPr/>
                    <a:lstStyle/>
                    <a:p>
                      <a:r>
                        <a:rPr lang="en-US" sz="2000" dirty="0"/>
                        <a:t>Molina Healthcare</a:t>
                      </a:r>
                    </a:p>
                  </a:txBody>
                  <a:tcPr marL="68580" marR="68580"/>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(844) 862-4543</a:t>
                      </a:r>
                    </a:p>
                    <a:p>
                      <a:endParaRPr lang="en-US" sz="1800" dirty="0"/>
                    </a:p>
                  </a:txBody>
                  <a:tcPr marL="68580" marR="68580"/>
                </a:tc>
                <a:tc>
                  <a:txBody>
                    <a:bodyPr/>
                    <a:lstStyle/>
                    <a:p>
                      <a:r>
                        <a:rPr lang="en-US" sz="2000" dirty="0">
                          <a:hlinkClick r:id="rId4"/>
                        </a:rPr>
                        <a:t>https://www.molinahealthcare.com/members/nm/en-US/pages/home.aspx</a:t>
                      </a:r>
                      <a:r>
                        <a:rPr lang="en-US" sz="2000" dirty="0"/>
                        <a:t> </a:t>
                      </a:r>
                    </a:p>
                  </a:txBody>
                  <a:tcPr marL="68580" marR="68580"/>
                </a:tc>
                <a:extLst>
                  <a:ext uri="{0D108BD9-81ED-4DB2-BD59-A6C34878D82A}">
                    <a16:rowId xmlns:a16="http://schemas.microsoft.com/office/drawing/2014/main" val="10002"/>
                  </a:ext>
                </a:extLst>
              </a:tr>
              <a:tr h="731520">
                <a:tc>
                  <a:txBody>
                    <a:bodyPr/>
                    <a:lstStyle/>
                    <a:p>
                      <a:r>
                        <a:rPr lang="en-US" sz="2000" dirty="0"/>
                        <a:t>Presbyterian</a:t>
                      </a:r>
                    </a:p>
                  </a:txBody>
                  <a:tcPr marL="68580" marR="68580"/>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(888) 977-2333</a:t>
                      </a:r>
                    </a:p>
                  </a:txBody>
                  <a:tcPr marL="68580" marR="68580"/>
                </a:tc>
                <a:tc>
                  <a:txBody>
                    <a:bodyPr/>
                    <a:lstStyle/>
                    <a:p>
                      <a:r>
                        <a:rPr lang="en-US" sz="1900" dirty="0">
                          <a:hlinkClick r:id="rId5"/>
                        </a:rPr>
                        <a:t>http://www.phs.org/health-plans/turquoise-care-medicaid</a:t>
                      </a:r>
                      <a:endParaRPr lang="en-US" sz="2000" dirty="0"/>
                    </a:p>
                  </a:txBody>
                  <a:tcPr marL="68580" marR="68580"/>
                </a:tc>
                <a:extLst>
                  <a:ext uri="{0D108BD9-81ED-4DB2-BD59-A6C34878D82A}">
                    <a16:rowId xmlns:a16="http://schemas.microsoft.com/office/drawing/2014/main" val="10003"/>
                  </a:ext>
                </a:extLst>
              </a:tr>
              <a:tr h="863850">
                <a:tc>
                  <a:txBody>
                    <a:bodyPr/>
                    <a:lstStyle/>
                    <a:p>
                      <a:r>
                        <a:rPr lang="en-US" sz="2000" dirty="0"/>
                        <a:t>United Healthcare Community Plan of NM</a:t>
                      </a:r>
                    </a:p>
                  </a:txBody>
                  <a:tcPr marL="68580" marR="68580"/>
                </a:tc>
                <a:tc>
                  <a:txBody>
                    <a:bodyPr/>
                    <a:lstStyle/>
                    <a:p>
                      <a:r>
                        <a:rPr lang="en-US" sz="2000" dirty="0"/>
                        <a:t>(877) 236-0826</a:t>
                      </a:r>
                    </a:p>
                  </a:txBody>
                  <a:tcPr marL="68580" marR="68580"/>
                </a:tc>
                <a:tc>
                  <a:txBody>
                    <a:bodyPr/>
                    <a:lstStyle/>
                    <a:p>
                      <a:r>
                        <a:rPr lang="en-US" sz="2000" dirty="0">
                          <a:hlinkClick r:id="rId6"/>
                        </a:rPr>
                        <a:t>https://www.uhc.com/communityplan/new-mexico/plans</a:t>
                      </a:r>
                      <a:r>
                        <a:rPr lang="en-US" sz="2000" dirty="0"/>
                        <a:t> </a:t>
                      </a:r>
                    </a:p>
                  </a:txBody>
                  <a:tcPr marL="68580" marR="68580"/>
                </a:tc>
                <a:extLst>
                  <a:ext uri="{0D108BD9-81ED-4DB2-BD59-A6C34878D82A}">
                    <a16:rowId xmlns:a16="http://schemas.microsoft.com/office/drawing/2014/main" val="2064511642"/>
                  </a:ext>
                </a:extLst>
              </a:tr>
            </a:tbl>
          </a:graphicData>
        </a:graphic>
      </p:graphicFrame>
    </p:spTree>
    <p:extLst>
      <p:ext uri="{BB962C8B-B14F-4D97-AF65-F5344CB8AC3E}">
        <p14:creationId xmlns:p14="http://schemas.microsoft.com/office/powerpoint/2010/main" val="26745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335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1749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059727"/>
            <a:ext cx="8242934" cy="2180492"/>
          </a:xfrm>
          <a:solidFill>
            <a:schemeClr val="bg1"/>
          </a:solidFill>
        </p:spPr>
        <p:txBody>
          <a:bodyPr/>
          <a:lstStyle/>
          <a:p>
            <a:pPr>
              <a:lnSpc>
                <a:spcPct val="150000"/>
              </a:lnSpc>
              <a:spcBef>
                <a:spcPts val="600"/>
              </a:spcBef>
              <a:spcAft>
                <a:spcPts val="600"/>
              </a:spcAft>
            </a:pPr>
            <a:r>
              <a:rPr lang="en-US" sz="4400" dirty="0"/>
              <a:t>New Mexico Web Portal Information and Enhancements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0389"/>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buFont typeface="Arial" panose="020B0604020202020204" pitchFamily="34" charset="0"/>
              <a:buChar char="•"/>
            </a:pPr>
            <a:r>
              <a:rPr lang="en-US" dirty="0"/>
              <a:t>MAD 335 applications are used to enroll providers to whom payment will be made</a:t>
            </a:r>
          </a:p>
          <a:p>
            <a:pPr marL="342626" indent="-342626">
              <a:buFont typeface="Arial" panose="020B0604020202020204" pitchFamily="34" charset="0"/>
              <a:buChar char="•"/>
            </a:pPr>
            <a:r>
              <a:rPr lang="en-US" dirty="0"/>
              <a:t>Select either: </a:t>
            </a:r>
          </a:p>
          <a:p>
            <a:pPr marL="1403084" lvl="1" indent="-342626">
              <a:buFont typeface="Arial" panose="020B0604020202020204" pitchFamily="34" charset="0"/>
              <a:buChar char="•"/>
            </a:pPr>
            <a:r>
              <a:rPr lang="en-US" dirty="0"/>
              <a:t>Fee-For-Service (FFS) and Managed Care Organization (MCO) network or Fee-For-Service (FFS) only. </a:t>
            </a:r>
          </a:p>
          <a:p>
            <a:pPr marL="1403084" lvl="1" indent="-342626">
              <a:buFont typeface="Arial" panose="020B0604020202020204" pitchFamily="34" charset="0"/>
              <a:buChar char="•"/>
            </a:pPr>
            <a:r>
              <a:rPr lang="en-US" dirty="0"/>
              <a:t>Managed Care Organization (MCO) Only </a:t>
            </a:r>
          </a:p>
          <a:p>
            <a:pPr marL="1403084" lvl="1" indent="-342626">
              <a:buFont typeface="Arial" panose="020B0604020202020204" pitchFamily="34" charset="0"/>
              <a:buChar char="•"/>
            </a:pPr>
            <a:endParaRPr lang="en-US" dirty="0"/>
          </a:p>
          <a:p>
            <a:pPr marL="1403084" lvl="1" indent="-342626">
              <a:buFont typeface="Arial" panose="020B0604020202020204" pitchFamily="34" charset="0"/>
              <a:buChar char="•"/>
            </a:pPr>
            <a:endParaRPr lang="en-US" dirty="0"/>
          </a:p>
          <a:p>
            <a:pPr marL="342626" indent="-342626">
              <a:buFont typeface="Arial" panose="020B0604020202020204" pitchFamily="34" charset="0"/>
              <a:buChar char="•"/>
            </a:pPr>
            <a:r>
              <a:rPr lang="en-US" dirty="0"/>
              <a:t>Click on “initial enrollment” and “continue”</a:t>
            </a:r>
          </a:p>
          <a:p>
            <a:endParaRPr lang="en-US" i="1" dirty="0"/>
          </a:p>
          <a:p>
            <a:endParaRPr lang="en-US" b="1" i="1" dirty="0"/>
          </a:p>
        </p:txBody>
      </p:sp>
    </p:spTree>
    <p:extLst>
      <p:ext uri="{BB962C8B-B14F-4D97-AF65-F5344CB8AC3E}">
        <p14:creationId xmlns:p14="http://schemas.microsoft.com/office/powerpoint/2010/main" val="940369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4126"/>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b="1" i="1" dirty="0"/>
              <a:t> </a:t>
            </a:r>
          </a:p>
        </p:txBody>
      </p:sp>
      <p:pic>
        <p:nvPicPr>
          <p:cNvPr id="5" name="Picture 4">
            <a:extLst>
              <a:ext uri="{FF2B5EF4-FFF2-40B4-BE49-F238E27FC236}">
                <a16:creationId xmlns:a16="http://schemas.microsoft.com/office/drawing/2014/main" id="{7781EBA1-23DD-4410-B821-62865DE3D932}"/>
              </a:ext>
            </a:extLst>
          </p:cNvPr>
          <p:cNvPicPr>
            <a:picLocks noChangeAspect="1"/>
          </p:cNvPicPr>
          <p:nvPr/>
        </p:nvPicPr>
        <p:blipFill>
          <a:blip r:embed="rId2"/>
          <a:stretch>
            <a:fillRect/>
          </a:stretch>
        </p:blipFill>
        <p:spPr>
          <a:xfrm>
            <a:off x="567306" y="2366648"/>
            <a:ext cx="9080719" cy="3627752"/>
          </a:xfrm>
          <a:prstGeom prst="rect">
            <a:avLst/>
          </a:prstGeom>
        </p:spPr>
      </p:pic>
      <p:pic>
        <p:nvPicPr>
          <p:cNvPr id="9" name="Picture 8">
            <a:extLst>
              <a:ext uri="{FF2B5EF4-FFF2-40B4-BE49-F238E27FC236}">
                <a16:creationId xmlns:a16="http://schemas.microsoft.com/office/drawing/2014/main" id="{A5F973C8-C0DA-4603-A32E-FEE66263F271}"/>
              </a:ext>
            </a:extLst>
          </p:cNvPr>
          <p:cNvPicPr>
            <a:picLocks noChangeAspect="1"/>
          </p:cNvPicPr>
          <p:nvPr/>
        </p:nvPicPr>
        <p:blipFill>
          <a:blip r:embed="rId3"/>
          <a:stretch>
            <a:fillRect/>
          </a:stretch>
        </p:blipFill>
        <p:spPr>
          <a:xfrm>
            <a:off x="725351" y="6085151"/>
            <a:ext cx="5088426" cy="1647737"/>
          </a:xfrm>
          <a:prstGeom prst="rect">
            <a:avLst/>
          </a:prstGeom>
        </p:spPr>
      </p:pic>
    </p:spTree>
    <p:extLst>
      <p:ext uri="{BB962C8B-B14F-4D97-AF65-F5344CB8AC3E}">
        <p14:creationId xmlns:p14="http://schemas.microsoft.com/office/powerpoint/2010/main" val="3724283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614370"/>
            <a:ext cx="13699394" cy="684284"/>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409432" y="2279177"/>
            <a:ext cx="13920717" cy="1096613"/>
          </a:xfrm>
        </p:spPr>
        <p:txBody>
          <a:bodyPr/>
          <a:lstStyle/>
          <a:p>
            <a:r>
              <a:rPr lang="en-US" b="1" dirty="0">
                <a:solidFill>
                  <a:schemeClr val="accent6">
                    <a:lumMod val="75000"/>
                  </a:schemeClr>
                </a:solidFill>
              </a:rPr>
              <a:t>Choosing a provider type: </a:t>
            </a:r>
            <a:r>
              <a:rPr lang="en-US" dirty="0"/>
              <a:t>Use the Provider Type &amp; Specialty Listing link to view your provider type and the required documentation associated with that provider type. Select Individual or Group provider.</a:t>
            </a:r>
          </a:p>
        </p:txBody>
      </p:sp>
      <p:sp>
        <p:nvSpPr>
          <p:cNvPr id="6" name="Oval 5">
            <a:extLst>
              <a:ext uri="{FF2B5EF4-FFF2-40B4-BE49-F238E27FC236}">
                <a16:creationId xmlns:a16="http://schemas.microsoft.com/office/drawing/2014/main" id="{E2608B25-7BA3-42C7-9FA6-22C2083D1CF7}"/>
              </a:ext>
            </a:extLst>
          </p:cNvPr>
          <p:cNvSpPr/>
          <p:nvPr/>
        </p:nvSpPr>
        <p:spPr>
          <a:xfrm>
            <a:off x="3025422" y="4402667"/>
            <a:ext cx="2720622" cy="588506"/>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pic>
        <p:nvPicPr>
          <p:cNvPr id="7" name="Picture 6">
            <a:extLst>
              <a:ext uri="{FF2B5EF4-FFF2-40B4-BE49-F238E27FC236}">
                <a16:creationId xmlns:a16="http://schemas.microsoft.com/office/drawing/2014/main" id="{E1F46062-34A2-4CFD-BA22-B5FD97464392}"/>
              </a:ext>
            </a:extLst>
          </p:cNvPr>
          <p:cNvPicPr>
            <a:picLocks noChangeAspect="1"/>
          </p:cNvPicPr>
          <p:nvPr/>
        </p:nvPicPr>
        <p:blipFill>
          <a:blip r:embed="rId3"/>
          <a:stretch>
            <a:fillRect/>
          </a:stretch>
        </p:blipFill>
        <p:spPr>
          <a:xfrm>
            <a:off x="619554" y="6340322"/>
            <a:ext cx="4826707" cy="1561900"/>
          </a:xfrm>
          <a:prstGeom prst="rect">
            <a:avLst/>
          </a:prstGeom>
        </p:spPr>
      </p:pic>
      <p:pic>
        <p:nvPicPr>
          <p:cNvPr id="9" name="Picture 8">
            <a:extLst>
              <a:ext uri="{FF2B5EF4-FFF2-40B4-BE49-F238E27FC236}">
                <a16:creationId xmlns:a16="http://schemas.microsoft.com/office/drawing/2014/main" id="{B794061A-2423-45BC-A94F-6EFFB16E4038}"/>
              </a:ext>
            </a:extLst>
          </p:cNvPr>
          <p:cNvPicPr>
            <a:picLocks noChangeAspect="1"/>
          </p:cNvPicPr>
          <p:nvPr/>
        </p:nvPicPr>
        <p:blipFill>
          <a:blip r:embed="rId4"/>
          <a:stretch>
            <a:fillRect/>
          </a:stretch>
        </p:blipFill>
        <p:spPr>
          <a:xfrm>
            <a:off x="409431" y="3325531"/>
            <a:ext cx="8452997" cy="2928513"/>
          </a:xfrm>
          <a:prstGeom prst="rect">
            <a:avLst/>
          </a:prstGeom>
        </p:spPr>
      </p:pic>
      <p:sp>
        <p:nvSpPr>
          <p:cNvPr id="10" name="Oval 9">
            <a:extLst>
              <a:ext uri="{FF2B5EF4-FFF2-40B4-BE49-F238E27FC236}">
                <a16:creationId xmlns:a16="http://schemas.microsoft.com/office/drawing/2014/main" id="{B4B2B675-D936-4EB0-9D0A-9A91CB3F47C7}"/>
              </a:ext>
            </a:extLst>
          </p:cNvPr>
          <p:cNvSpPr/>
          <p:nvPr/>
        </p:nvSpPr>
        <p:spPr>
          <a:xfrm>
            <a:off x="593515" y="4127891"/>
            <a:ext cx="2247824" cy="72592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3571847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43</a:t>
            </a:fld>
            <a:endParaRPr lang="en-US" dirty="0"/>
          </a:p>
        </p:txBody>
      </p:sp>
      <p:sp>
        <p:nvSpPr>
          <p:cNvPr id="9" name="Rectangle 2"/>
          <p:cNvSpPr>
            <a:spLocks noGrp="1" noChangeArrowheads="1"/>
          </p:cNvSpPr>
          <p:nvPr>
            <p:ph type="title"/>
          </p:nvPr>
        </p:nvSpPr>
        <p:spPr>
          <a:xfrm>
            <a:off x="625479" y="1564229"/>
            <a:ext cx="12014200" cy="725488"/>
          </a:xfrm>
          <a:noFill/>
        </p:spPr>
        <p:txBody>
          <a:bodyPr/>
          <a:lstStyle/>
          <a:p>
            <a:r>
              <a:rPr lang="en-US" sz="3100" dirty="0"/>
              <a:t>Provider Type &amp; Specialty List </a:t>
            </a:r>
          </a:p>
        </p:txBody>
      </p:sp>
      <p:sp>
        <p:nvSpPr>
          <p:cNvPr id="7"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a:extLst>
              <a:ext uri="{FF2B5EF4-FFF2-40B4-BE49-F238E27FC236}">
                <a16:creationId xmlns:a16="http://schemas.microsoft.com/office/drawing/2014/main" id="{F4511DD7-9E4E-4DA9-B66E-0783E32879ED}"/>
              </a:ext>
            </a:extLst>
          </p:cNvPr>
          <p:cNvPicPr>
            <a:picLocks noChangeAspect="1"/>
          </p:cNvPicPr>
          <p:nvPr/>
        </p:nvPicPr>
        <p:blipFill>
          <a:blip r:embed="rId2"/>
          <a:stretch>
            <a:fillRect/>
          </a:stretch>
        </p:blipFill>
        <p:spPr>
          <a:xfrm>
            <a:off x="609819" y="2390680"/>
            <a:ext cx="13568461" cy="3877216"/>
          </a:xfrm>
          <a:prstGeom prst="rect">
            <a:avLst/>
          </a:prstGeom>
        </p:spPr>
      </p:pic>
    </p:spTree>
    <p:extLst>
      <p:ext uri="{BB962C8B-B14F-4D97-AF65-F5344CB8AC3E}">
        <p14:creationId xmlns:p14="http://schemas.microsoft.com/office/powerpoint/2010/main" val="335049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1452"/>
            <a:ext cx="13581062" cy="670636"/>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703" y="2082803"/>
            <a:ext cx="13932280" cy="5710072"/>
          </a:xfrm>
        </p:spPr>
        <p:txBody>
          <a:bodyPr/>
          <a:lstStyle/>
          <a:p>
            <a:r>
              <a:rPr lang="en-US" dirty="0"/>
              <a:t>Click on the specialty being requested. </a:t>
            </a:r>
            <a:r>
              <a:rPr lang="en-US" b="1" i="1" dirty="0"/>
              <a:t>Note:</a:t>
            </a:r>
            <a:r>
              <a:rPr lang="en-US" i="1" dirty="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56" y="2753439"/>
            <a:ext cx="10452099" cy="49359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9912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2597"/>
            <a:ext cx="13581062" cy="76617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Take note of your Reference Number. This will be the number you use to retrieve the application later.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2697357"/>
            <a:ext cx="8995798" cy="50307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a:extLst>
              <a:ext uri="{FF2B5EF4-FFF2-40B4-BE49-F238E27FC236}">
                <a16:creationId xmlns:a16="http://schemas.microsoft.com/office/drawing/2014/main" id="{11306B3E-CAFF-469C-A415-7AC35F41C2AC}"/>
              </a:ext>
            </a:extLst>
          </p:cNvPr>
          <p:cNvSpPr/>
          <p:nvPr/>
        </p:nvSpPr>
        <p:spPr>
          <a:xfrm>
            <a:off x="3996267" y="4114800"/>
            <a:ext cx="1095022" cy="46284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1021260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6782"/>
            <a:ext cx="13581062" cy="697931"/>
          </a:xfrm>
        </p:spPr>
        <p:txBody>
          <a:bodyPr/>
          <a:lstStyle/>
          <a:p>
            <a:r>
              <a:rPr lang="en-US" sz="3100" dirty="0"/>
              <a:t>Web Portal Application Submission Process – MAD 335</a:t>
            </a:r>
          </a:p>
        </p:txBody>
      </p:sp>
      <p:sp>
        <p:nvSpPr>
          <p:cNvPr id="8" name="TextBox 7">
            <a:extLst>
              <a:ext uri="{FF2B5EF4-FFF2-40B4-BE49-F238E27FC236}">
                <a16:creationId xmlns:a16="http://schemas.microsoft.com/office/drawing/2014/main" id="{85864D5A-6BCD-410E-98D9-F220E201131B}"/>
              </a:ext>
            </a:extLst>
          </p:cNvPr>
          <p:cNvSpPr txBox="1"/>
          <p:nvPr/>
        </p:nvSpPr>
        <p:spPr>
          <a:xfrm>
            <a:off x="630893" y="2260481"/>
            <a:ext cx="12972217" cy="400110"/>
          </a:xfrm>
          <a:prstGeom prst="rect">
            <a:avLst/>
          </a:prstGeom>
          <a:noFill/>
        </p:spPr>
        <p:txBody>
          <a:bodyPr wrap="square">
            <a:spAutoFit/>
          </a:bodyPr>
          <a:lstStyle/>
          <a:p>
            <a:r>
              <a:rPr lang="en-US" sz="2000" dirty="0"/>
              <a:t>The provider’s business name or individual name are entered here.</a:t>
            </a:r>
          </a:p>
        </p:txBody>
      </p:sp>
      <p:pic>
        <p:nvPicPr>
          <p:cNvPr id="9" name="Picture 8">
            <a:extLst>
              <a:ext uri="{FF2B5EF4-FFF2-40B4-BE49-F238E27FC236}">
                <a16:creationId xmlns:a16="http://schemas.microsoft.com/office/drawing/2014/main" id="{FE54B5A4-02B2-4B11-B777-F2CC55C71AE8}"/>
              </a:ext>
            </a:extLst>
          </p:cNvPr>
          <p:cNvPicPr>
            <a:picLocks noChangeAspect="1"/>
          </p:cNvPicPr>
          <p:nvPr/>
        </p:nvPicPr>
        <p:blipFill>
          <a:blip r:embed="rId2"/>
          <a:stretch>
            <a:fillRect/>
          </a:stretch>
        </p:blipFill>
        <p:spPr>
          <a:xfrm>
            <a:off x="630892" y="2660591"/>
            <a:ext cx="7567181" cy="5252920"/>
          </a:xfrm>
          <a:prstGeom prst="rect">
            <a:avLst/>
          </a:prstGeom>
        </p:spPr>
      </p:pic>
    </p:spTree>
    <p:extLst>
      <p:ext uri="{BB962C8B-B14F-4D97-AF65-F5344CB8AC3E}">
        <p14:creationId xmlns:p14="http://schemas.microsoft.com/office/powerpoint/2010/main" val="3880334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6782"/>
            <a:ext cx="13581062" cy="697931"/>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201332"/>
            <a:ext cx="13542394" cy="697931"/>
          </a:xfrm>
        </p:spPr>
        <p:txBody>
          <a:bodyPr/>
          <a:lstStyle/>
          <a:p>
            <a:pPr>
              <a:lnSpc>
                <a:spcPct val="100000"/>
              </a:lnSpc>
            </a:pPr>
            <a:r>
              <a:rPr lang="en-US" dirty="0"/>
              <a:t>The business type, NPI, primary taxonomy, Medicaid effective date, and contact information are entered here.  </a:t>
            </a:r>
          </a:p>
        </p:txBody>
      </p:sp>
      <p:pic>
        <p:nvPicPr>
          <p:cNvPr id="5" name="Picture 4">
            <a:extLst>
              <a:ext uri="{FF2B5EF4-FFF2-40B4-BE49-F238E27FC236}">
                <a16:creationId xmlns:a16="http://schemas.microsoft.com/office/drawing/2014/main" id="{DE494C0E-A975-4727-A059-4A75471C110F}"/>
              </a:ext>
            </a:extLst>
          </p:cNvPr>
          <p:cNvPicPr>
            <a:picLocks noChangeAspect="1"/>
          </p:cNvPicPr>
          <p:nvPr/>
        </p:nvPicPr>
        <p:blipFill>
          <a:blip r:embed="rId2"/>
          <a:stretch>
            <a:fillRect/>
          </a:stretch>
        </p:blipFill>
        <p:spPr>
          <a:xfrm>
            <a:off x="567307" y="2696865"/>
            <a:ext cx="9113344" cy="5182779"/>
          </a:xfrm>
          <a:prstGeom prst="rect">
            <a:avLst/>
          </a:prstGeom>
        </p:spPr>
      </p:pic>
      <p:sp>
        <p:nvSpPr>
          <p:cNvPr id="6" name="TextBox 5">
            <a:extLst>
              <a:ext uri="{FF2B5EF4-FFF2-40B4-BE49-F238E27FC236}">
                <a16:creationId xmlns:a16="http://schemas.microsoft.com/office/drawing/2014/main" id="{9BB5FA71-FE71-4E5E-8DDA-27ABE7E13452}"/>
              </a:ext>
            </a:extLst>
          </p:cNvPr>
          <p:cNvSpPr txBox="1"/>
          <p:nvPr/>
        </p:nvSpPr>
        <p:spPr>
          <a:xfrm>
            <a:off x="9727259" y="3714043"/>
            <a:ext cx="4335834" cy="1323439"/>
          </a:xfrm>
          <a:prstGeom prst="rect">
            <a:avLst/>
          </a:prstGeom>
          <a:noFill/>
        </p:spPr>
        <p:txBody>
          <a:bodyPr wrap="square" rtlCol="0">
            <a:spAutoFit/>
          </a:bodyPr>
          <a:lstStyle/>
          <a:p>
            <a:r>
              <a:rPr lang="en-US" sz="2000" b="1" i="1" dirty="0">
                <a:solidFill>
                  <a:srgbClr val="FF0000"/>
                </a:solidFill>
              </a:rPr>
              <a:t>Note:</a:t>
            </a:r>
            <a:r>
              <a:rPr lang="en-US" sz="2000" i="1" dirty="0"/>
              <a:t> Type 1 NPIs are assigned to individual providers, and Type 2 NPIs are assigned to organizational providers</a:t>
            </a:r>
          </a:p>
        </p:txBody>
      </p:sp>
      <p:sp>
        <p:nvSpPr>
          <p:cNvPr id="7" name="Oval 6">
            <a:extLst>
              <a:ext uri="{FF2B5EF4-FFF2-40B4-BE49-F238E27FC236}">
                <a16:creationId xmlns:a16="http://schemas.microsoft.com/office/drawing/2014/main" id="{61BCD144-0AF1-4072-8A70-88B9A0245493}"/>
              </a:ext>
            </a:extLst>
          </p:cNvPr>
          <p:cNvSpPr/>
          <p:nvPr/>
        </p:nvSpPr>
        <p:spPr>
          <a:xfrm>
            <a:off x="6107289" y="3556000"/>
            <a:ext cx="2302933" cy="801511"/>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3165128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6782"/>
            <a:ext cx="13581062" cy="697931"/>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212622"/>
            <a:ext cx="13542394" cy="914400"/>
          </a:xfrm>
        </p:spPr>
        <p:txBody>
          <a:bodyPr/>
          <a:lstStyle/>
          <a:p>
            <a:pPr>
              <a:lnSpc>
                <a:spcPct val="100000"/>
              </a:lnSpc>
            </a:pPr>
            <a:r>
              <a:rPr lang="en-US" dirty="0"/>
              <a:t>If services are provided in NM, a CRS (Tax and Revenue) number is needed. Enter either a Federal Tax Number or Social Security Number. Upload all necessary attachments.</a:t>
            </a:r>
          </a:p>
        </p:txBody>
      </p:sp>
      <p:pic>
        <p:nvPicPr>
          <p:cNvPr id="5" name="Picture 4">
            <a:extLst>
              <a:ext uri="{FF2B5EF4-FFF2-40B4-BE49-F238E27FC236}">
                <a16:creationId xmlns:a16="http://schemas.microsoft.com/office/drawing/2014/main" id="{9DE64863-8CBA-4DB4-AC45-617D8343603D}"/>
              </a:ext>
            </a:extLst>
          </p:cNvPr>
          <p:cNvPicPr>
            <a:picLocks noChangeAspect="1"/>
          </p:cNvPicPr>
          <p:nvPr/>
        </p:nvPicPr>
        <p:blipFill>
          <a:blip r:embed="rId2"/>
          <a:stretch>
            <a:fillRect/>
          </a:stretch>
        </p:blipFill>
        <p:spPr>
          <a:xfrm>
            <a:off x="596460" y="2910553"/>
            <a:ext cx="6370633" cy="5023930"/>
          </a:xfrm>
          <a:prstGeom prst="rect">
            <a:avLst/>
          </a:prstGeom>
        </p:spPr>
      </p:pic>
    </p:spTree>
    <p:extLst>
      <p:ext uri="{BB962C8B-B14F-4D97-AF65-F5344CB8AC3E}">
        <p14:creationId xmlns:p14="http://schemas.microsoft.com/office/powerpoint/2010/main" val="3304756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6817"/>
            <a:ext cx="13581062" cy="62249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0"/>
            <a:ext cx="13713917" cy="610973"/>
          </a:xfrm>
        </p:spPr>
        <p:txBody>
          <a:bodyPr/>
          <a:lstStyle/>
          <a:p>
            <a:r>
              <a:rPr lang="en-US" dirty="0"/>
              <a:t>Practice location address, mailing and billing address are required</a:t>
            </a:r>
          </a:p>
          <a:p>
            <a:endParaRPr lang="en-US" i="1" dirty="0"/>
          </a:p>
          <a:p>
            <a:endParaRPr lang="en-US" i="1" dirty="0"/>
          </a:p>
        </p:txBody>
      </p:sp>
      <p:pic>
        <p:nvPicPr>
          <p:cNvPr id="5" name="Picture 4">
            <a:extLst>
              <a:ext uri="{FF2B5EF4-FFF2-40B4-BE49-F238E27FC236}">
                <a16:creationId xmlns:a16="http://schemas.microsoft.com/office/drawing/2014/main" id="{551DAD08-39B6-4A46-896E-E9DC309755A4}"/>
              </a:ext>
            </a:extLst>
          </p:cNvPr>
          <p:cNvPicPr>
            <a:picLocks noChangeAspect="1"/>
          </p:cNvPicPr>
          <p:nvPr/>
        </p:nvPicPr>
        <p:blipFill>
          <a:blip r:embed="rId2"/>
          <a:stretch>
            <a:fillRect/>
          </a:stretch>
        </p:blipFill>
        <p:spPr>
          <a:xfrm>
            <a:off x="520699" y="2517421"/>
            <a:ext cx="6262103" cy="5370957"/>
          </a:xfrm>
          <a:prstGeom prst="rect">
            <a:avLst/>
          </a:prstGeom>
        </p:spPr>
      </p:pic>
      <p:pic>
        <p:nvPicPr>
          <p:cNvPr id="7" name="Picture 6">
            <a:extLst>
              <a:ext uri="{FF2B5EF4-FFF2-40B4-BE49-F238E27FC236}">
                <a16:creationId xmlns:a16="http://schemas.microsoft.com/office/drawing/2014/main" id="{BDA3CCBF-E2A9-454B-8EB7-A3CD64521FD5}"/>
              </a:ext>
            </a:extLst>
          </p:cNvPr>
          <p:cNvPicPr>
            <a:picLocks noChangeAspect="1"/>
          </p:cNvPicPr>
          <p:nvPr/>
        </p:nvPicPr>
        <p:blipFill>
          <a:blip r:embed="rId3"/>
          <a:stretch>
            <a:fillRect/>
          </a:stretch>
        </p:blipFill>
        <p:spPr>
          <a:xfrm>
            <a:off x="7069704" y="2523903"/>
            <a:ext cx="6878010" cy="3181794"/>
          </a:xfrm>
          <a:prstGeom prst="rect">
            <a:avLst/>
          </a:prstGeom>
        </p:spPr>
      </p:pic>
    </p:spTree>
    <p:extLst>
      <p:ext uri="{BB962C8B-B14F-4D97-AF65-F5344CB8AC3E}">
        <p14:creationId xmlns:p14="http://schemas.microsoft.com/office/powerpoint/2010/main" val="20005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E493C-72AA-4519-A136-38BA4F453DBA}"/>
              </a:ext>
            </a:extLst>
          </p:cNvPr>
          <p:cNvPicPr>
            <a:picLocks noChangeAspect="1"/>
          </p:cNvPicPr>
          <p:nvPr/>
        </p:nvPicPr>
        <p:blipFill>
          <a:blip r:embed="rId2"/>
          <a:stretch>
            <a:fillRect/>
          </a:stretch>
        </p:blipFill>
        <p:spPr>
          <a:xfrm>
            <a:off x="625479" y="2269438"/>
            <a:ext cx="9683652" cy="5610206"/>
          </a:xfrm>
          <a:prstGeom prst="rect">
            <a:avLst/>
          </a:prstGeom>
        </p:spPr>
      </p:pic>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2800" dirty="0"/>
              <a:t>New Mexico Web Portal Information and Enhancements – Provider Search</a:t>
            </a:r>
          </a:p>
        </p:txBody>
      </p:sp>
      <p:sp>
        <p:nvSpPr>
          <p:cNvPr id="7" name="Oval 6">
            <a:extLst>
              <a:ext uri="{FF2B5EF4-FFF2-40B4-BE49-F238E27FC236}">
                <a16:creationId xmlns:a16="http://schemas.microsoft.com/office/drawing/2014/main" id="{E3955008-8943-4FE7-B67D-7EE2B3E7A905}"/>
              </a:ext>
            </a:extLst>
          </p:cNvPr>
          <p:cNvSpPr/>
          <p:nvPr/>
        </p:nvSpPr>
        <p:spPr>
          <a:xfrm>
            <a:off x="6984532" y="7355028"/>
            <a:ext cx="1595024" cy="43815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7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0"/>
            <a:ext cx="13542394" cy="725227"/>
          </a:xfrm>
        </p:spPr>
        <p:txBody>
          <a:bodyPr/>
          <a:lstStyle/>
          <a:p>
            <a:r>
              <a:rPr lang="en-US" dirty="0"/>
              <a:t>Enter current license information and upload necessary documents.</a:t>
            </a:r>
            <a:endParaRPr lang="en-US" i="1" dirty="0"/>
          </a:p>
          <a:p>
            <a:pPr>
              <a:lnSpc>
                <a:spcPct val="100000"/>
              </a:lnSpc>
            </a:pPr>
            <a:endParaRPr lang="en-US" b="1" i="1" dirty="0"/>
          </a:p>
        </p:txBody>
      </p:sp>
      <p:pic>
        <p:nvPicPr>
          <p:cNvPr id="5" name="Picture 4">
            <a:extLst>
              <a:ext uri="{FF2B5EF4-FFF2-40B4-BE49-F238E27FC236}">
                <a16:creationId xmlns:a16="http://schemas.microsoft.com/office/drawing/2014/main" id="{647D22FB-65CF-4A16-BBF4-F9A73578FF3C}"/>
              </a:ext>
            </a:extLst>
          </p:cNvPr>
          <p:cNvPicPr>
            <a:picLocks noChangeAspect="1"/>
          </p:cNvPicPr>
          <p:nvPr/>
        </p:nvPicPr>
        <p:blipFill>
          <a:blip r:embed="rId3"/>
          <a:stretch>
            <a:fillRect/>
          </a:stretch>
        </p:blipFill>
        <p:spPr>
          <a:xfrm>
            <a:off x="567307" y="2569156"/>
            <a:ext cx="6491810" cy="5378222"/>
          </a:xfrm>
          <a:prstGeom prst="rect">
            <a:avLst/>
          </a:prstGeom>
        </p:spPr>
      </p:pic>
      <p:pic>
        <p:nvPicPr>
          <p:cNvPr id="7" name="Picture 6">
            <a:extLst>
              <a:ext uri="{FF2B5EF4-FFF2-40B4-BE49-F238E27FC236}">
                <a16:creationId xmlns:a16="http://schemas.microsoft.com/office/drawing/2014/main" id="{509FC111-1899-4400-A829-7459E8FFA33C}"/>
              </a:ext>
            </a:extLst>
          </p:cNvPr>
          <p:cNvPicPr>
            <a:picLocks noChangeAspect="1"/>
          </p:cNvPicPr>
          <p:nvPr/>
        </p:nvPicPr>
        <p:blipFill>
          <a:blip r:embed="rId4"/>
          <a:stretch>
            <a:fillRect/>
          </a:stretch>
        </p:blipFill>
        <p:spPr>
          <a:xfrm>
            <a:off x="7059117" y="2664761"/>
            <a:ext cx="7163800" cy="4277322"/>
          </a:xfrm>
          <a:prstGeom prst="rect">
            <a:avLst/>
          </a:prstGeom>
        </p:spPr>
      </p:pic>
    </p:spTree>
    <p:extLst>
      <p:ext uri="{BB962C8B-B14F-4D97-AF65-F5344CB8AC3E}">
        <p14:creationId xmlns:p14="http://schemas.microsoft.com/office/powerpoint/2010/main" val="4258977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9567"/>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0"/>
            <a:ext cx="13542394" cy="711580"/>
          </a:xfrm>
        </p:spPr>
        <p:txBody>
          <a:bodyPr/>
          <a:lstStyle/>
          <a:p>
            <a:r>
              <a:rPr lang="en-US" dirty="0"/>
              <a:t>Upload documentation on all providers that will be rendering services for your group.</a:t>
            </a:r>
          </a:p>
          <a:p>
            <a:endParaRPr lang="en-US" b="1" i="1" dirty="0"/>
          </a:p>
        </p:txBody>
      </p:sp>
      <p:pic>
        <p:nvPicPr>
          <p:cNvPr id="5" name="Picture 4">
            <a:extLst>
              <a:ext uri="{FF2B5EF4-FFF2-40B4-BE49-F238E27FC236}">
                <a16:creationId xmlns:a16="http://schemas.microsoft.com/office/drawing/2014/main" id="{CD317BCD-5401-4264-8E69-116C493D9F12}"/>
              </a:ext>
            </a:extLst>
          </p:cNvPr>
          <p:cNvPicPr>
            <a:picLocks noChangeAspect="1"/>
          </p:cNvPicPr>
          <p:nvPr/>
        </p:nvPicPr>
        <p:blipFill>
          <a:blip r:embed="rId2"/>
          <a:stretch>
            <a:fillRect/>
          </a:stretch>
        </p:blipFill>
        <p:spPr>
          <a:xfrm>
            <a:off x="567307" y="2652508"/>
            <a:ext cx="10132296" cy="3957525"/>
          </a:xfrm>
          <a:prstGeom prst="rect">
            <a:avLst/>
          </a:prstGeom>
        </p:spPr>
      </p:pic>
    </p:spTree>
    <p:extLst>
      <p:ext uri="{BB962C8B-B14F-4D97-AF65-F5344CB8AC3E}">
        <p14:creationId xmlns:p14="http://schemas.microsoft.com/office/powerpoint/2010/main" val="1427883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017"/>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807153"/>
          </a:xfrm>
        </p:spPr>
        <p:txBody>
          <a:bodyPr/>
          <a:lstStyle/>
          <a:p>
            <a:r>
              <a:rPr lang="en-US" dirty="0"/>
              <a:t>Select type of professional liability insurance coverage.</a:t>
            </a:r>
          </a:p>
        </p:txBody>
      </p:sp>
      <p:pic>
        <p:nvPicPr>
          <p:cNvPr id="5" name="Picture 4">
            <a:extLst>
              <a:ext uri="{FF2B5EF4-FFF2-40B4-BE49-F238E27FC236}">
                <a16:creationId xmlns:a16="http://schemas.microsoft.com/office/drawing/2014/main" id="{F676DB3A-B8A0-4E13-B340-C4C19FCFADF8}"/>
              </a:ext>
            </a:extLst>
          </p:cNvPr>
          <p:cNvPicPr>
            <a:picLocks noChangeAspect="1"/>
          </p:cNvPicPr>
          <p:nvPr/>
        </p:nvPicPr>
        <p:blipFill>
          <a:blip r:embed="rId3"/>
          <a:stretch>
            <a:fillRect/>
          </a:stretch>
        </p:blipFill>
        <p:spPr>
          <a:xfrm>
            <a:off x="520699" y="2639939"/>
            <a:ext cx="9831212" cy="4727028"/>
          </a:xfrm>
          <a:prstGeom prst="rect">
            <a:avLst/>
          </a:prstGeom>
        </p:spPr>
      </p:pic>
    </p:spTree>
    <p:extLst>
      <p:ext uri="{BB962C8B-B14F-4D97-AF65-F5344CB8AC3E}">
        <p14:creationId xmlns:p14="http://schemas.microsoft.com/office/powerpoint/2010/main" val="1256407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89736"/>
            <a:ext cx="13581062" cy="725227"/>
          </a:xfrm>
        </p:spPr>
        <p:txBody>
          <a:bodyPr/>
          <a:lstStyle/>
          <a:p>
            <a:r>
              <a:rPr lang="en-US" sz="3100" dirty="0"/>
              <a:t>Web Portal Application Submission Process – MAD 335</a:t>
            </a:r>
          </a:p>
        </p:txBody>
      </p:sp>
      <p:sp>
        <p:nvSpPr>
          <p:cNvPr id="4" name="TextBox 3"/>
          <p:cNvSpPr txBox="1"/>
          <p:nvPr/>
        </p:nvSpPr>
        <p:spPr>
          <a:xfrm>
            <a:off x="567307" y="2260233"/>
            <a:ext cx="11354617" cy="800140"/>
          </a:xfrm>
          <a:prstGeom prst="rect">
            <a:avLst/>
          </a:prstGeom>
          <a:noFill/>
        </p:spPr>
        <p:txBody>
          <a:bodyPr wrap="square" lIns="91371" tIns="45681" rIns="91371" bIns="45681" rtlCol="0">
            <a:spAutoFit/>
          </a:bodyPr>
          <a:lstStyle/>
          <a:p>
            <a:r>
              <a:rPr lang="en-US" sz="2000" dirty="0"/>
              <a:t>If selecting liability insurance, enter policy and date information and attach documentation.</a:t>
            </a:r>
          </a:p>
          <a:p>
            <a:endParaRPr lang="en-US" dirty="0"/>
          </a:p>
        </p:txBody>
      </p:sp>
      <p:pic>
        <p:nvPicPr>
          <p:cNvPr id="8" name="Picture 7">
            <a:extLst>
              <a:ext uri="{FF2B5EF4-FFF2-40B4-BE49-F238E27FC236}">
                <a16:creationId xmlns:a16="http://schemas.microsoft.com/office/drawing/2014/main" id="{0AFB76BC-1678-427D-BBAE-650EB6115188}"/>
              </a:ext>
            </a:extLst>
          </p:cNvPr>
          <p:cNvPicPr>
            <a:picLocks noChangeAspect="1"/>
          </p:cNvPicPr>
          <p:nvPr/>
        </p:nvPicPr>
        <p:blipFill>
          <a:blip r:embed="rId2"/>
          <a:stretch>
            <a:fillRect/>
          </a:stretch>
        </p:blipFill>
        <p:spPr>
          <a:xfrm>
            <a:off x="567307" y="2660302"/>
            <a:ext cx="7188160" cy="5202683"/>
          </a:xfrm>
          <a:prstGeom prst="rect">
            <a:avLst/>
          </a:prstGeom>
        </p:spPr>
      </p:pic>
    </p:spTree>
    <p:extLst>
      <p:ext uri="{BB962C8B-B14F-4D97-AF65-F5344CB8AC3E}">
        <p14:creationId xmlns:p14="http://schemas.microsoft.com/office/powerpoint/2010/main" val="979756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11" y="1596458"/>
            <a:ext cx="13581062" cy="738875"/>
          </a:xfrm>
        </p:spPr>
        <p:txBody>
          <a:bodyPr/>
          <a:lstStyle/>
          <a:p>
            <a:r>
              <a:rPr lang="en-US" sz="3100" dirty="0"/>
              <a:t>Web Portal Application Submission Process – MAD 335</a:t>
            </a:r>
            <a:endParaRPr lang="en-US" dirty="0"/>
          </a:p>
        </p:txBody>
      </p:sp>
      <p:sp>
        <p:nvSpPr>
          <p:cNvPr id="3" name="Text Placeholder 2"/>
          <p:cNvSpPr>
            <a:spLocks noGrp="1"/>
          </p:cNvSpPr>
          <p:nvPr>
            <p:ph type="body" sz="quarter" idx="13"/>
          </p:nvPr>
        </p:nvSpPr>
        <p:spPr>
          <a:xfrm>
            <a:off x="520699" y="2082800"/>
            <a:ext cx="13542394" cy="738875"/>
          </a:xfrm>
        </p:spPr>
        <p:txBody>
          <a:bodyPr/>
          <a:lstStyle/>
          <a:p>
            <a:r>
              <a:rPr lang="en-US" sz="2000" dirty="0"/>
              <a:t>Answer additional questions and attach documentation if applicable.</a:t>
            </a:r>
          </a:p>
        </p:txBody>
      </p:sp>
      <p:pic>
        <p:nvPicPr>
          <p:cNvPr id="5" name="Picture 4">
            <a:extLst>
              <a:ext uri="{FF2B5EF4-FFF2-40B4-BE49-F238E27FC236}">
                <a16:creationId xmlns:a16="http://schemas.microsoft.com/office/drawing/2014/main" id="{4DF9B80E-2220-4044-BB55-C8C9CAB56CD4}"/>
              </a:ext>
            </a:extLst>
          </p:cNvPr>
          <p:cNvPicPr>
            <a:picLocks noChangeAspect="1"/>
          </p:cNvPicPr>
          <p:nvPr/>
        </p:nvPicPr>
        <p:blipFill>
          <a:blip r:embed="rId2"/>
          <a:stretch>
            <a:fillRect/>
          </a:stretch>
        </p:blipFill>
        <p:spPr>
          <a:xfrm>
            <a:off x="520699" y="2596796"/>
            <a:ext cx="7821790" cy="5287411"/>
          </a:xfrm>
          <a:prstGeom prst="rect">
            <a:avLst/>
          </a:prstGeom>
        </p:spPr>
      </p:pic>
    </p:spTree>
    <p:extLst>
      <p:ext uri="{BB962C8B-B14F-4D97-AF65-F5344CB8AC3E}">
        <p14:creationId xmlns:p14="http://schemas.microsoft.com/office/powerpoint/2010/main" val="2114322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725227"/>
          </a:xfrm>
        </p:spPr>
        <p:txBody>
          <a:bodyPr/>
          <a:lstStyle/>
          <a:p>
            <a:r>
              <a:rPr lang="en-US" sz="2000" dirty="0"/>
              <a:t>Attach remaining required documentation if applicable.</a:t>
            </a:r>
          </a:p>
        </p:txBody>
      </p:sp>
      <p:pic>
        <p:nvPicPr>
          <p:cNvPr id="5" name="Picture 4">
            <a:extLst>
              <a:ext uri="{FF2B5EF4-FFF2-40B4-BE49-F238E27FC236}">
                <a16:creationId xmlns:a16="http://schemas.microsoft.com/office/drawing/2014/main" id="{D75EAF6C-C36E-4EE2-8413-3A2898AB7370}"/>
              </a:ext>
            </a:extLst>
          </p:cNvPr>
          <p:cNvPicPr>
            <a:picLocks noChangeAspect="1"/>
          </p:cNvPicPr>
          <p:nvPr/>
        </p:nvPicPr>
        <p:blipFill>
          <a:blip r:embed="rId3"/>
          <a:stretch>
            <a:fillRect/>
          </a:stretch>
        </p:blipFill>
        <p:spPr>
          <a:xfrm>
            <a:off x="520699" y="2614403"/>
            <a:ext cx="10390722" cy="4158930"/>
          </a:xfrm>
          <a:prstGeom prst="rect">
            <a:avLst/>
          </a:prstGeom>
        </p:spPr>
      </p:pic>
    </p:spTree>
    <p:extLst>
      <p:ext uri="{BB962C8B-B14F-4D97-AF65-F5344CB8AC3E}">
        <p14:creationId xmlns:p14="http://schemas.microsoft.com/office/powerpoint/2010/main" val="1316101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725227"/>
          </a:xfrm>
        </p:spPr>
        <p:txBody>
          <a:bodyPr/>
          <a:lstStyle/>
          <a:p>
            <a:r>
              <a:rPr lang="en-US" sz="2000" dirty="0"/>
              <a:t>Read and certify the provider agreement.</a:t>
            </a:r>
          </a:p>
        </p:txBody>
      </p:sp>
      <p:pic>
        <p:nvPicPr>
          <p:cNvPr id="6" name="Picture 5">
            <a:extLst>
              <a:ext uri="{FF2B5EF4-FFF2-40B4-BE49-F238E27FC236}">
                <a16:creationId xmlns:a16="http://schemas.microsoft.com/office/drawing/2014/main" id="{2FB1FE2F-326E-45FE-9BD8-9CFFE087DD0F}"/>
              </a:ext>
            </a:extLst>
          </p:cNvPr>
          <p:cNvPicPr>
            <a:picLocks noChangeAspect="1"/>
          </p:cNvPicPr>
          <p:nvPr/>
        </p:nvPicPr>
        <p:blipFill>
          <a:blip r:embed="rId3"/>
          <a:stretch>
            <a:fillRect/>
          </a:stretch>
        </p:blipFill>
        <p:spPr>
          <a:xfrm>
            <a:off x="567307" y="2681087"/>
            <a:ext cx="10189945" cy="3957643"/>
          </a:xfrm>
          <a:prstGeom prst="rect">
            <a:avLst/>
          </a:prstGeom>
        </p:spPr>
      </p:pic>
    </p:spTree>
    <p:extLst>
      <p:ext uri="{BB962C8B-B14F-4D97-AF65-F5344CB8AC3E}">
        <p14:creationId xmlns:p14="http://schemas.microsoft.com/office/powerpoint/2010/main" val="4289891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725227"/>
          </a:xfrm>
        </p:spPr>
        <p:txBody>
          <a:bodyPr/>
          <a:lstStyle/>
          <a:p>
            <a:r>
              <a:rPr lang="en-US" sz="2000" dirty="0"/>
              <a:t>Read and certify the authorization to release information.</a:t>
            </a:r>
          </a:p>
        </p:txBody>
      </p:sp>
      <p:pic>
        <p:nvPicPr>
          <p:cNvPr id="5" name="Picture 4">
            <a:extLst>
              <a:ext uri="{FF2B5EF4-FFF2-40B4-BE49-F238E27FC236}">
                <a16:creationId xmlns:a16="http://schemas.microsoft.com/office/drawing/2014/main" id="{1844802D-C94B-4A6B-8B2A-1C24BB61D90D}"/>
              </a:ext>
            </a:extLst>
          </p:cNvPr>
          <p:cNvPicPr>
            <a:picLocks noChangeAspect="1"/>
          </p:cNvPicPr>
          <p:nvPr/>
        </p:nvPicPr>
        <p:blipFill>
          <a:blip r:embed="rId3"/>
          <a:stretch>
            <a:fillRect/>
          </a:stretch>
        </p:blipFill>
        <p:spPr>
          <a:xfrm>
            <a:off x="567307" y="2576822"/>
            <a:ext cx="7594560" cy="5301680"/>
          </a:xfrm>
          <a:prstGeom prst="rect">
            <a:avLst/>
          </a:prstGeom>
        </p:spPr>
      </p:pic>
    </p:spTree>
    <p:extLst>
      <p:ext uri="{BB962C8B-B14F-4D97-AF65-F5344CB8AC3E}">
        <p14:creationId xmlns:p14="http://schemas.microsoft.com/office/powerpoint/2010/main" val="32919693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725227"/>
          </a:xfrm>
        </p:spPr>
        <p:txBody>
          <a:bodyPr/>
          <a:lstStyle/>
          <a:p>
            <a:r>
              <a:rPr lang="en-US" sz="2000" dirty="0"/>
              <a:t>Click Submit to complete the application process.</a:t>
            </a:r>
          </a:p>
        </p:txBody>
      </p:sp>
      <p:pic>
        <p:nvPicPr>
          <p:cNvPr id="6" name="Picture 5">
            <a:extLst>
              <a:ext uri="{FF2B5EF4-FFF2-40B4-BE49-F238E27FC236}">
                <a16:creationId xmlns:a16="http://schemas.microsoft.com/office/drawing/2014/main" id="{82A897F0-47B3-494B-9E56-264E00E07A80}"/>
              </a:ext>
            </a:extLst>
          </p:cNvPr>
          <p:cNvPicPr>
            <a:picLocks noChangeAspect="1"/>
          </p:cNvPicPr>
          <p:nvPr/>
        </p:nvPicPr>
        <p:blipFill>
          <a:blip r:embed="rId3"/>
          <a:stretch>
            <a:fillRect/>
          </a:stretch>
        </p:blipFill>
        <p:spPr>
          <a:xfrm>
            <a:off x="567307" y="2784010"/>
            <a:ext cx="11413500" cy="2408879"/>
          </a:xfrm>
          <a:prstGeom prst="rect">
            <a:avLst/>
          </a:prstGeom>
        </p:spPr>
      </p:pic>
    </p:spTree>
    <p:extLst>
      <p:ext uri="{BB962C8B-B14F-4D97-AF65-F5344CB8AC3E}">
        <p14:creationId xmlns:p14="http://schemas.microsoft.com/office/powerpoint/2010/main" val="3363961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Web Portal Application Submission Process – MAD 335</a:t>
            </a:r>
          </a:p>
        </p:txBody>
      </p:sp>
      <p:sp>
        <p:nvSpPr>
          <p:cNvPr id="5" name="TextBox 4"/>
          <p:cNvSpPr txBox="1"/>
          <p:nvPr/>
        </p:nvSpPr>
        <p:spPr>
          <a:xfrm>
            <a:off x="567307" y="2242259"/>
            <a:ext cx="10900794" cy="400031"/>
          </a:xfrm>
          <a:prstGeom prst="rect">
            <a:avLst/>
          </a:prstGeom>
          <a:noFill/>
        </p:spPr>
        <p:txBody>
          <a:bodyPr wrap="square" lIns="91371" tIns="45681" rIns="91371" bIns="45681" rtlCol="0">
            <a:spAutoFit/>
          </a:bodyPr>
          <a:lstStyle/>
          <a:p>
            <a:r>
              <a:rPr lang="en-US" sz="2000" dirty="0"/>
              <a:t>Record the Web Reference Number and Tracking Number and save or print the application.</a:t>
            </a:r>
          </a:p>
        </p:txBody>
      </p:sp>
      <p:pic>
        <p:nvPicPr>
          <p:cNvPr id="6" name="Picture 5">
            <a:extLst>
              <a:ext uri="{FF2B5EF4-FFF2-40B4-BE49-F238E27FC236}">
                <a16:creationId xmlns:a16="http://schemas.microsoft.com/office/drawing/2014/main" id="{810574A6-361F-4071-A0D8-965E5BFCBDF2}"/>
              </a:ext>
            </a:extLst>
          </p:cNvPr>
          <p:cNvPicPr>
            <a:picLocks noChangeAspect="1"/>
          </p:cNvPicPr>
          <p:nvPr/>
        </p:nvPicPr>
        <p:blipFill>
          <a:blip r:embed="rId3"/>
          <a:stretch>
            <a:fillRect/>
          </a:stretch>
        </p:blipFill>
        <p:spPr>
          <a:xfrm>
            <a:off x="482031" y="2642290"/>
            <a:ext cx="10504780" cy="3702066"/>
          </a:xfrm>
          <a:prstGeom prst="rect">
            <a:avLst/>
          </a:prstGeom>
        </p:spPr>
      </p:pic>
    </p:spTree>
    <p:extLst>
      <p:ext uri="{BB962C8B-B14F-4D97-AF65-F5344CB8AC3E}">
        <p14:creationId xmlns:p14="http://schemas.microsoft.com/office/powerpoint/2010/main" val="282730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2800" dirty="0"/>
              <a:t>New Mexico Web Portal Information and Enhancements – Provider Search</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 name="Picture 9"/>
          <p:cNvPicPr/>
          <p:nvPr/>
        </p:nvPicPr>
        <p:blipFill rotWithShape="1">
          <a:blip r:embed="rId3"/>
          <a:srcRect t="1" b="1521"/>
          <a:stretch/>
        </p:blipFill>
        <p:spPr bwMode="auto">
          <a:xfrm>
            <a:off x="772235" y="2722314"/>
            <a:ext cx="9399054" cy="4905628"/>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8F9A63EC-E32A-4866-B87E-33D36801FCC5}"/>
              </a:ext>
            </a:extLst>
          </p:cNvPr>
          <p:cNvSpPr/>
          <p:nvPr/>
        </p:nvSpPr>
        <p:spPr>
          <a:xfrm>
            <a:off x="2280356" y="5051776"/>
            <a:ext cx="4470400" cy="184573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4" name="TextBox 3">
            <a:extLst>
              <a:ext uri="{FF2B5EF4-FFF2-40B4-BE49-F238E27FC236}">
                <a16:creationId xmlns:a16="http://schemas.microsoft.com/office/drawing/2014/main" id="{2E6A4FF3-BA75-480C-AC63-B59136D9256B}"/>
              </a:ext>
            </a:extLst>
          </p:cNvPr>
          <p:cNvSpPr txBox="1"/>
          <p:nvPr/>
        </p:nvSpPr>
        <p:spPr>
          <a:xfrm>
            <a:off x="598063" y="2227042"/>
            <a:ext cx="12014200" cy="400110"/>
          </a:xfrm>
          <a:prstGeom prst="rect">
            <a:avLst/>
          </a:prstGeom>
          <a:noFill/>
        </p:spPr>
        <p:txBody>
          <a:bodyPr wrap="square" rtlCol="0">
            <a:spAutoFit/>
          </a:bodyPr>
          <a:lstStyle/>
          <a:p>
            <a:r>
              <a:rPr lang="en-US" sz="2000" dirty="0"/>
              <a:t>Enter the provider NPI, Organization or Provider name, or Medicaid provider number to initiate search. </a:t>
            </a:r>
          </a:p>
        </p:txBody>
      </p:sp>
    </p:spTree>
    <p:extLst>
      <p:ext uri="{BB962C8B-B14F-4D97-AF65-F5344CB8AC3E}">
        <p14:creationId xmlns:p14="http://schemas.microsoft.com/office/powerpoint/2010/main" val="140765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a:t>Application Tips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3194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61</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Provider Enrollment Application Screen</a:t>
            </a:r>
            <a:endParaRPr lang="en-US" dirty="0"/>
          </a:p>
        </p:txBody>
      </p:sp>
      <p:sp>
        <p:nvSpPr>
          <p:cNvPr id="8" name="Rectangle 3"/>
          <p:cNvSpPr txBox="1">
            <a:spLocks noChangeArrowheads="1"/>
          </p:cNvSpPr>
          <p:nvPr/>
        </p:nvSpPr>
        <p:spPr bwMode="auto">
          <a:xfrm>
            <a:off x="625475" y="2178757"/>
            <a:ext cx="12543155" cy="184428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1900" dirty="0"/>
              <a:t>Recall Your Existing Application: If you saved an application but did not submit it, you have 90 days to recall the application and submit it.</a:t>
            </a:r>
          </a:p>
          <a:p>
            <a:pPr marL="285521" indent="-285521" defTabSz="456834">
              <a:lnSpc>
                <a:spcPct val="170000"/>
              </a:lnSpc>
              <a:spcBef>
                <a:spcPts val="600"/>
              </a:spcBef>
              <a:spcAft>
                <a:spcPts val="600"/>
              </a:spcAft>
              <a:buFont typeface="Arial" panose="020B0604020202020204" pitchFamily="34" charset="0"/>
              <a:buChar char="•"/>
            </a:pPr>
            <a:r>
              <a:rPr lang="en-US" sz="1800" dirty="0"/>
              <a:t>Enter the application reference number to recall the application. </a:t>
            </a:r>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r>
              <a:rPr lang="en-US" sz="1800" dirty="0"/>
              <a:t>If you do not have the reference number, enter your provider email on file and submit. The reference number will be sent to the email address.  </a:t>
            </a:r>
          </a:p>
          <a:p>
            <a:pPr defTabSz="456834">
              <a:lnSpc>
                <a:spcPct val="170000"/>
              </a:lnSpc>
              <a:spcBef>
                <a:spcPts val="600"/>
              </a:spcBef>
              <a:spcAft>
                <a:spcPts val="600"/>
              </a:spcAft>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pic>
        <p:nvPicPr>
          <p:cNvPr id="307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99" t="2882" r="424" b="7398"/>
          <a:stretch/>
        </p:blipFill>
        <p:spPr bwMode="auto">
          <a:xfrm>
            <a:off x="721360" y="3990166"/>
            <a:ext cx="8577764" cy="11591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rotWithShape="1">
          <a:blip r:embed="rId4"/>
          <a:srcRect l="1136" t="4215" r="1430" b="1158"/>
          <a:stretch/>
        </p:blipFill>
        <p:spPr>
          <a:xfrm>
            <a:off x="721359" y="6114589"/>
            <a:ext cx="10043161" cy="1513353"/>
          </a:xfrm>
          <a:prstGeom prst="rect">
            <a:avLst/>
          </a:prstGeom>
          <a:ln>
            <a:solidFill>
              <a:schemeClr val="tx1"/>
            </a:solidFill>
          </a:ln>
        </p:spPr>
      </p:pic>
    </p:spTree>
    <p:extLst>
      <p:ext uri="{BB962C8B-B14F-4D97-AF65-F5344CB8AC3E}">
        <p14:creationId xmlns:p14="http://schemas.microsoft.com/office/powerpoint/2010/main" val="238560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62</a:t>
            </a:fld>
            <a:endParaRPr lang="en-US" dirty="0"/>
          </a:p>
        </p:txBody>
      </p:sp>
      <p:sp>
        <p:nvSpPr>
          <p:cNvPr id="9" name="Rectangle 2"/>
          <p:cNvSpPr>
            <a:spLocks noGrp="1" noChangeArrowheads="1"/>
          </p:cNvSpPr>
          <p:nvPr>
            <p:ph type="title"/>
          </p:nvPr>
        </p:nvSpPr>
        <p:spPr>
          <a:xfrm>
            <a:off x="625476" y="1616801"/>
            <a:ext cx="12604750" cy="547735"/>
          </a:xfrm>
          <a:noFill/>
        </p:spPr>
        <p:txBody>
          <a:bodyPr/>
          <a:lstStyle/>
          <a:p>
            <a:r>
              <a:rPr lang="en-US" sz="3100" dirty="0"/>
              <a:t>Top Errors on Provider Enrollment Applications</a:t>
            </a:r>
          </a:p>
        </p:txBody>
      </p:sp>
      <p:sp>
        <p:nvSpPr>
          <p:cNvPr id="10" name="Rectangle 3"/>
          <p:cNvSpPr txBox="1">
            <a:spLocks noChangeArrowheads="1"/>
          </p:cNvSpPr>
          <p:nvPr/>
        </p:nvSpPr>
        <p:spPr bwMode="auto">
          <a:xfrm>
            <a:off x="625474" y="2164536"/>
            <a:ext cx="12604751" cy="4270131"/>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pPr>
            <a:r>
              <a:rPr lang="en-US" sz="2000" b="1" dirty="0">
                <a:solidFill>
                  <a:schemeClr val="accent6">
                    <a:lumMod val="75000"/>
                  </a:schemeClr>
                </a:solidFill>
              </a:rPr>
              <a:t>Expired License or Insurance Policy </a:t>
            </a:r>
          </a:p>
          <a:p>
            <a:pPr>
              <a:lnSpc>
                <a:spcPct val="150000"/>
              </a:lnSpc>
            </a:pPr>
            <a:r>
              <a:rPr lang="en-US" sz="2000" b="1" dirty="0">
                <a:solidFill>
                  <a:schemeClr val="accent6">
                    <a:lumMod val="75000"/>
                  </a:schemeClr>
                </a:solidFill>
              </a:rPr>
              <a:t>Tip: </a:t>
            </a:r>
            <a:r>
              <a:rPr lang="en-US" sz="2000" dirty="0"/>
              <a:t>To ensure processing is not delayed, validate that the license or Certificate of Insurance (COI) expiration date is greater than 30 calendar days from the day Conduent receives your application. </a:t>
            </a:r>
          </a:p>
          <a:p>
            <a:pPr>
              <a:lnSpc>
                <a:spcPct val="150000"/>
              </a:lnSpc>
            </a:pPr>
            <a:endParaRPr lang="en-US" sz="1900" dirty="0"/>
          </a:p>
          <a:p>
            <a:pPr>
              <a:lnSpc>
                <a:spcPct val="150000"/>
              </a:lnSpc>
            </a:pPr>
            <a:r>
              <a:rPr lang="en-US" sz="2000" b="1" dirty="0">
                <a:solidFill>
                  <a:schemeClr val="accent6">
                    <a:lumMod val="75000"/>
                  </a:schemeClr>
                </a:solidFill>
              </a:rPr>
              <a:t>Incorrect National Provider Identification Number (NPI) </a:t>
            </a:r>
          </a:p>
          <a:p>
            <a:pPr>
              <a:lnSpc>
                <a:spcPct val="150000"/>
              </a:lnSpc>
            </a:pPr>
            <a:r>
              <a:rPr lang="en-US" sz="2000" b="1" dirty="0">
                <a:solidFill>
                  <a:schemeClr val="accent6">
                    <a:lumMod val="75000"/>
                  </a:schemeClr>
                </a:solidFill>
              </a:rPr>
              <a:t>Note: </a:t>
            </a:r>
            <a:r>
              <a:rPr lang="en-US" sz="2000" dirty="0"/>
              <a:t>Applications using a Social Security Number (SSN) need a Type 1 NPI, and applications using a Federal Employer Identification Number (FEIN) need a Type 2 NPI. </a:t>
            </a:r>
          </a:p>
          <a:p>
            <a:pPr>
              <a:lnSpc>
                <a:spcPct val="150000"/>
              </a:lnSpc>
            </a:pPr>
            <a:r>
              <a:rPr lang="en-US" sz="2000" b="1" dirty="0">
                <a:solidFill>
                  <a:schemeClr val="accent6">
                    <a:lumMod val="75000"/>
                  </a:schemeClr>
                </a:solidFill>
              </a:rPr>
              <a:t>Tip: </a:t>
            </a:r>
            <a:r>
              <a:rPr lang="en-US" sz="2000" dirty="0"/>
              <a:t>We recommend visiting the National Plan and Provider Enumeration System (NPPES) website to ensure the correct NPI is submitted. The NPPES website is </a:t>
            </a:r>
            <a:r>
              <a:rPr lang="en-US" sz="2000" dirty="0">
                <a:hlinkClick r:id="rId3"/>
              </a:rPr>
              <a:t>https://npiregistry.cms.hhs.gov/</a:t>
            </a:r>
            <a:r>
              <a:rPr lang="en-US" sz="2000" dirty="0"/>
              <a:t> </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Tree>
    <p:extLst>
      <p:ext uri="{BB962C8B-B14F-4D97-AF65-F5344CB8AC3E}">
        <p14:creationId xmlns:p14="http://schemas.microsoft.com/office/powerpoint/2010/main" val="26606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0954"/>
            <a:ext cx="13581062" cy="646723"/>
          </a:xfrm>
        </p:spPr>
        <p:txBody>
          <a:bodyPr/>
          <a:lstStyle/>
          <a:p>
            <a:r>
              <a:rPr lang="en-US" sz="3100" dirty="0"/>
              <a:t>Top Errors on Provider Enrollment Applications </a:t>
            </a:r>
            <a:r>
              <a:rPr lang="en-US" sz="3100" i="1" dirty="0"/>
              <a:t>Continued</a:t>
            </a:r>
            <a:r>
              <a:rPr lang="en-US" sz="3100" dirty="0"/>
              <a:t> </a:t>
            </a:r>
          </a:p>
        </p:txBody>
      </p:sp>
      <p:sp>
        <p:nvSpPr>
          <p:cNvPr id="3" name="Text Placeholder 2"/>
          <p:cNvSpPr>
            <a:spLocks noGrp="1"/>
          </p:cNvSpPr>
          <p:nvPr>
            <p:ph type="body" sz="quarter" idx="13"/>
          </p:nvPr>
        </p:nvSpPr>
        <p:spPr>
          <a:xfrm>
            <a:off x="520699" y="2237677"/>
            <a:ext cx="13542394" cy="3022946"/>
          </a:xfrm>
        </p:spPr>
        <p:txBody>
          <a:bodyPr/>
          <a:lstStyle/>
          <a:p>
            <a:r>
              <a:rPr lang="en-US" b="1" dirty="0">
                <a:solidFill>
                  <a:schemeClr val="accent6">
                    <a:lumMod val="75000"/>
                  </a:schemeClr>
                </a:solidFill>
              </a:rPr>
              <a:t>Incomplete or Missing Information – IRS Letter/W-9 or Approval Letters </a:t>
            </a:r>
          </a:p>
          <a:p>
            <a:r>
              <a:rPr lang="en-US" b="1" dirty="0">
                <a:solidFill>
                  <a:schemeClr val="accent6">
                    <a:lumMod val="75000"/>
                  </a:schemeClr>
                </a:solidFill>
              </a:rPr>
              <a:t>Tip: </a:t>
            </a:r>
            <a:r>
              <a:rPr lang="en-US" dirty="0"/>
              <a:t>We recommend you refer to the Provider Type and Specialty List before submitting your application in order to review the required attachments for your specific provider type. </a:t>
            </a:r>
          </a:p>
          <a:p>
            <a:endParaRPr lang="en-US" dirty="0"/>
          </a:p>
        </p:txBody>
      </p:sp>
    </p:spTree>
    <p:extLst>
      <p:ext uri="{BB962C8B-B14F-4D97-AF65-F5344CB8AC3E}">
        <p14:creationId xmlns:p14="http://schemas.microsoft.com/office/powerpoint/2010/main" val="3468396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a:t>Return to Provider </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0108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65</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Return to Provider </a:t>
            </a:r>
            <a:endParaRPr lang="en-US" dirty="0"/>
          </a:p>
        </p:txBody>
      </p:sp>
      <p:sp>
        <p:nvSpPr>
          <p:cNvPr id="10" name="Rectangle 3"/>
          <p:cNvSpPr txBox="1">
            <a:spLocks noChangeArrowheads="1"/>
          </p:cNvSpPr>
          <p:nvPr/>
        </p:nvSpPr>
        <p:spPr bwMode="auto">
          <a:xfrm>
            <a:off x="687072" y="2320607"/>
            <a:ext cx="12238706" cy="270294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285521" indent="-285521">
              <a:lnSpc>
                <a:spcPct val="160000"/>
              </a:lnSpc>
              <a:spcBef>
                <a:spcPts val="300"/>
              </a:spcBef>
              <a:spcAft>
                <a:spcPts val="300"/>
              </a:spcAft>
              <a:buFont typeface="Arial" panose="020B0604020202020204" pitchFamily="34" charset="0"/>
              <a:buChar char="•"/>
            </a:pPr>
            <a:r>
              <a:rPr lang="en-US" sz="2000" dirty="0"/>
              <a:t>If an application contains errors and/or missing/incorrect documentation, the provider will receive timely notification (via email) detailing the corrections needed before resubmitting the complete application to Conduent for review.</a:t>
            </a:r>
          </a:p>
          <a:p>
            <a:pPr marL="285521" indent="-285521">
              <a:lnSpc>
                <a:spcPct val="160000"/>
              </a:lnSpc>
              <a:spcBef>
                <a:spcPts val="300"/>
              </a:spcBef>
              <a:spcAft>
                <a:spcPts val="300"/>
              </a:spcAft>
              <a:buFont typeface="Arial" panose="020B0604020202020204" pitchFamily="34" charset="0"/>
              <a:buChar char="•"/>
            </a:pPr>
            <a:r>
              <a:rPr lang="en-US" sz="2000" dirty="0"/>
              <a:t> This process is referred to as “Return to Provider” (RTP).  </a:t>
            </a:r>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20626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66</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Return to Provider</a:t>
            </a:r>
            <a:endParaRPr lang="en-US" dirty="0"/>
          </a:p>
        </p:txBody>
      </p:sp>
      <p:sp>
        <p:nvSpPr>
          <p:cNvPr id="8" name="Rectangle 3"/>
          <p:cNvSpPr txBox="1">
            <a:spLocks noChangeArrowheads="1"/>
          </p:cNvSpPr>
          <p:nvPr/>
        </p:nvSpPr>
        <p:spPr bwMode="auto">
          <a:xfrm>
            <a:off x="625475" y="2406667"/>
            <a:ext cx="12322881" cy="1984711"/>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To resubmit your returned application, enter the application reference number in the Reopen and Resubmit box and click Reopen. You have 6 months to submit a corrected application.</a:t>
            </a:r>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4" name="Picture 3">
            <a:extLst>
              <a:ext uri="{FF2B5EF4-FFF2-40B4-BE49-F238E27FC236}">
                <a16:creationId xmlns:a16="http://schemas.microsoft.com/office/drawing/2014/main" id="{5FC75F4E-021D-46EA-8BB0-02EC2208CA41}"/>
              </a:ext>
            </a:extLst>
          </p:cNvPr>
          <p:cNvPicPr>
            <a:picLocks noChangeAspect="1"/>
          </p:cNvPicPr>
          <p:nvPr/>
        </p:nvPicPr>
        <p:blipFill>
          <a:blip r:embed="rId3"/>
          <a:stretch>
            <a:fillRect/>
          </a:stretch>
        </p:blipFill>
        <p:spPr>
          <a:xfrm>
            <a:off x="625475" y="3641294"/>
            <a:ext cx="10847840" cy="1664483"/>
          </a:xfrm>
          <a:prstGeom prst="rect">
            <a:avLst/>
          </a:prstGeom>
        </p:spPr>
      </p:pic>
    </p:spTree>
    <p:extLst>
      <p:ext uri="{BB962C8B-B14F-4D97-AF65-F5344CB8AC3E}">
        <p14:creationId xmlns:p14="http://schemas.microsoft.com/office/powerpoint/2010/main" val="15302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67</a:t>
            </a:fld>
            <a:endParaRPr lang="en-US" dirty="0"/>
          </a:p>
        </p:txBody>
      </p:sp>
      <p:sp>
        <p:nvSpPr>
          <p:cNvPr id="9" name="Rectangle 2"/>
          <p:cNvSpPr>
            <a:spLocks noGrp="1" noChangeArrowheads="1"/>
          </p:cNvSpPr>
          <p:nvPr>
            <p:ph type="title"/>
          </p:nvPr>
        </p:nvSpPr>
        <p:spPr>
          <a:xfrm>
            <a:off x="625476" y="1685580"/>
            <a:ext cx="12604750" cy="725488"/>
          </a:xfrm>
          <a:noFill/>
        </p:spPr>
        <p:txBody>
          <a:bodyPr/>
          <a:lstStyle/>
          <a:p>
            <a:r>
              <a:rPr lang="en-US" sz="3100" dirty="0"/>
              <a:t>Return to Provider </a:t>
            </a:r>
            <a:endParaRPr lang="en-US" dirty="0"/>
          </a:p>
        </p:txBody>
      </p:sp>
      <p:sp>
        <p:nvSpPr>
          <p:cNvPr id="10" name="Rectangle 3"/>
          <p:cNvSpPr txBox="1">
            <a:spLocks noChangeArrowheads="1"/>
          </p:cNvSpPr>
          <p:nvPr/>
        </p:nvSpPr>
        <p:spPr bwMode="auto">
          <a:xfrm>
            <a:off x="687072" y="2320607"/>
            <a:ext cx="11428730" cy="1794193"/>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If an application that was returned to the provider is reopened but not resubmitted during that session, the application can then be opened using the Recall option. The application must be resubmitted within 90 days of being reopened. </a:t>
            </a:r>
          </a:p>
          <a:p>
            <a:pPr marL="285521" indent="-285521" defTabSz="456834">
              <a:lnSpc>
                <a:spcPct val="170000"/>
              </a:lnSpc>
              <a:spcBef>
                <a:spcPts val="600"/>
              </a:spcBef>
              <a:spcAft>
                <a:spcPts val="600"/>
              </a:spcAft>
              <a:buFont typeface="Arial" panose="020B0604020202020204" pitchFamily="34" charset="0"/>
              <a:buChar char="•"/>
            </a:pPr>
            <a:endParaRPr lang="en-US" sz="19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26" y="4114799"/>
            <a:ext cx="10554152" cy="1586089"/>
          </a:xfrm>
          <a:prstGeom prst="rect">
            <a:avLst/>
          </a:prstGeom>
          <a:solidFill>
            <a:schemeClr val="accent1"/>
          </a:solidFill>
          <a:ln w="9525">
            <a:solidFill>
              <a:srgbClr val="000000"/>
            </a:solidFill>
            <a:miter lim="800000"/>
            <a:headEnd/>
            <a:tailEnd/>
          </a:ln>
        </p:spPr>
      </p:pic>
    </p:spTree>
    <p:extLst>
      <p:ext uri="{BB962C8B-B14F-4D97-AF65-F5344CB8AC3E}">
        <p14:creationId xmlns:p14="http://schemas.microsoft.com/office/powerpoint/2010/main" val="877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8020514" cy="1371600"/>
          </a:xfrm>
          <a:solidFill>
            <a:schemeClr val="bg1"/>
          </a:solidFill>
        </p:spPr>
        <p:txBody>
          <a:bodyPr/>
          <a:lstStyle/>
          <a:p>
            <a:r>
              <a:rPr lang="en-US" sz="4400" dirty="0"/>
              <a:t>Turn Around Document (TAD)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596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69</a:t>
            </a:fld>
            <a:endParaRPr lang="en-US" dirty="0"/>
          </a:p>
        </p:txBody>
      </p:sp>
      <p:sp>
        <p:nvSpPr>
          <p:cNvPr id="9" name="Rectangle 2"/>
          <p:cNvSpPr>
            <a:spLocks noGrp="1" noChangeArrowheads="1"/>
          </p:cNvSpPr>
          <p:nvPr>
            <p:ph type="title"/>
          </p:nvPr>
        </p:nvSpPr>
        <p:spPr>
          <a:xfrm>
            <a:off x="625476" y="1626828"/>
            <a:ext cx="12604750" cy="725488"/>
          </a:xfrm>
          <a:noFill/>
        </p:spPr>
        <p:txBody>
          <a:bodyPr/>
          <a:lstStyle/>
          <a:p>
            <a:r>
              <a:rPr lang="en-US" sz="3100" dirty="0"/>
              <a:t>Turn Around Document (TAD)</a:t>
            </a:r>
            <a:endParaRPr lang="en-US" dirty="0"/>
          </a:p>
        </p:txBody>
      </p:sp>
      <p:sp>
        <p:nvSpPr>
          <p:cNvPr id="10" name="Rectangle 3"/>
          <p:cNvSpPr txBox="1">
            <a:spLocks noChangeArrowheads="1"/>
          </p:cNvSpPr>
          <p:nvPr/>
        </p:nvSpPr>
        <p:spPr bwMode="auto">
          <a:xfrm>
            <a:off x="687071" y="2320625"/>
            <a:ext cx="12249995" cy="5464151"/>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1900" dirty="0"/>
              <a:t>The purpose of the Turn Around Document (TAD) is to verify that the provider information on file is current. </a:t>
            </a:r>
          </a:p>
          <a:p>
            <a:pPr>
              <a:lnSpc>
                <a:spcPct val="160000"/>
              </a:lnSpc>
              <a:spcBef>
                <a:spcPts val="300"/>
              </a:spcBef>
              <a:spcAft>
                <a:spcPts val="300"/>
              </a:spcAft>
            </a:pPr>
            <a:r>
              <a:rPr lang="en-US" sz="1900" dirty="0"/>
              <a:t>TADs are issued to all enrolled providers every three years.</a:t>
            </a:r>
          </a:p>
          <a:p>
            <a:pPr>
              <a:lnSpc>
                <a:spcPct val="160000"/>
              </a:lnSpc>
              <a:spcBef>
                <a:spcPts val="300"/>
              </a:spcBef>
              <a:spcAft>
                <a:spcPts val="300"/>
              </a:spcAft>
            </a:pPr>
            <a:r>
              <a:rPr lang="en-US" sz="1900" dirty="0"/>
              <a:t>A total of five TADs are issued (if necessary) according to the following schedule: </a:t>
            </a:r>
          </a:p>
          <a:p>
            <a:pPr marL="853390" lvl="3" indent="-342626">
              <a:lnSpc>
                <a:spcPct val="160000"/>
              </a:lnSpc>
              <a:spcBef>
                <a:spcPts val="300"/>
              </a:spcBef>
              <a:spcAft>
                <a:spcPts val="300"/>
              </a:spcAft>
              <a:buFont typeface="Arial" panose="020B0604020202020204" pitchFamily="34" charset="0"/>
              <a:buChar char="•"/>
            </a:pPr>
            <a:r>
              <a:rPr lang="en-US" sz="1900" dirty="0"/>
              <a:t>Two months prior to the renewal date (1</a:t>
            </a:r>
            <a:r>
              <a:rPr lang="en-US" sz="1900" baseline="30000" dirty="0"/>
              <a:t>st</a:t>
            </a:r>
            <a:r>
              <a:rPr lang="en-US" sz="1900" dirty="0"/>
              <a:t> &amp; 2</a:t>
            </a:r>
            <a:r>
              <a:rPr lang="en-US" sz="1900" baseline="30000" dirty="0"/>
              <a:t>nd</a:t>
            </a:r>
            <a:r>
              <a:rPr lang="en-US" sz="1900" dirty="0"/>
              <a:t> notices)</a:t>
            </a:r>
          </a:p>
          <a:p>
            <a:pPr marL="853390" lvl="3" indent="-342626">
              <a:lnSpc>
                <a:spcPct val="160000"/>
              </a:lnSpc>
              <a:spcBef>
                <a:spcPts val="300"/>
              </a:spcBef>
              <a:spcAft>
                <a:spcPts val="300"/>
              </a:spcAft>
              <a:buFont typeface="Arial" panose="020B0604020202020204" pitchFamily="34" charset="0"/>
              <a:buChar char="•"/>
            </a:pPr>
            <a:r>
              <a:rPr lang="en-US" sz="1900" dirty="0"/>
              <a:t>Renewal month (3</a:t>
            </a:r>
            <a:r>
              <a:rPr lang="en-US" sz="1900" baseline="30000" dirty="0"/>
              <a:t>rd</a:t>
            </a:r>
            <a:r>
              <a:rPr lang="en-US" sz="1900" dirty="0"/>
              <a:t> notice) </a:t>
            </a:r>
          </a:p>
          <a:p>
            <a:pPr marL="853390" lvl="3" indent="-342626">
              <a:lnSpc>
                <a:spcPct val="160000"/>
              </a:lnSpc>
              <a:spcBef>
                <a:spcPts val="300"/>
              </a:spcBef>
              <a:spcAft>
                <a:spcPts val="300"/>
              </a:spcAft>
              <a:buFont typeface="Arial" panose="020B0604020202020204" pitchFamily="34" charset="0"/>
              <a:buChar char="•"/>
            </a:pPr>
            <a:r>
              <a:rPr lang="en-US" sz="1900" dirty="0"/>
              <a:t>One month after the renewal date (4</a:t>
            </a:r>
            <a:r>
              <a:rPr lang="en-US" sz="1900" baseline="30000" dirty="0"/>
              <a:t>th</a:t>
            </a:r>
            <a:r>
              <a:rPr lang="en-US" sz="1900" dirty="0"/>
              <a:t> notice)</a:t>
            </a:r>
          </a:p>
          <a:p>
            <a:pPr marL="853390" lvl="3" indent="-342626">
              <a:lnSpc>
                <a:spcPct val="160000"/>
              </a:lnSpc>
              <a:spcBef>
                <a:spcPts val="300"/>
              </a:spcBef>
              <a:spcAft>
                <a:spcPts val="300"/>
              </a:spcAft>
              <a:buFont typeface="Arial" panose="020B0604020202020204" pitchFamily="34" charset="0"/>
              <a:buChar char="•"/>
            </a:pPr>
            <a:r>
              <a:rPr lang="en-US" sz="1900" dirty="0"/>
              <a:t>Two months after the renewal date (5</a:t>
            </a:r>
            <a:r>
              <a:rPr lang="en-US" sz="1900" baseline="30000" dirty="0"/>
              <a:t>th</a:t>
            </a:r>
            <a:r>
              <a:rPr lang="en-US" sz="1900" dirty="0"/>
              <a:t> notice)</a:t>
            </a:r>
          </a:p>
          <a:p>
            <a:pPr>
              <a:lnSpc>
                <a:spcPct val="160000"/>
              </a:lnSpc>
              <a:spcBef>
                <a:spcPts val="300"/>
              </a:spcBef>
              <a:spcAft>
                <a:spcPts val="300"/>
              </a:spcAft>
            </a:pPr>
            <a:r>
              <a:rPr lang="en-US" sz="1900" dirty="0"/>
              <a:t>If the provider fails to submit a completed TAD in response to at least one of the notices, the provider file will be terminated for no re-verification.</a:t>
            </a:r>
          </a:p>
          <a:p>
            <a:pPr>
              <a:lnSpc>
                <a:spcPct val="160000"/>
              </a:lnSpc>
              <a:spcBef>
                <a:spcPts val="300"/>
              </a:spcBef>
              <a:spcAft>
                <a:spcPts val="300"/>
              </a:spcAft>
            </a:pPr>
            <a:endParaRPr lang="en-US" sz="1700" dirty="0"/>
          </a:p>
          <a:p>
            <a:pPr>
              <a:lnSpc>
                <a:spcPct val="160000"/>
              </a:lnSpc>
              <a:spcBef>
                <a:spcPts val="300"/>
              </a:spcBef>
              <a:spcAft>
                <a:spcPts val="300"/>
              </a:spcAft>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7134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C23F-3363-44AB-AA68-252729AE6D8C}"/>
              </a:ext>
            </a:extLst>
          </p:cNvPr>
          <p:cNvSpPr>
            <a:spLocks noGrp="1"/>
          </p:cNvSpPr>
          <p:nvPr>
            <p:ph type="title"/>
          </p:nvPr>
        </p:nvSpPr>
        <p:spPr>
          <a:xfrm>
            <a:off x="495301" y="1591733"/>
            <a:ext cx="13581062" cy="491066"/>
          </a:xfrm>
        </p:spPr>
        <p:txBody>
          <a:bodyPr/>
          <a:lstStyle/>
          <a:p>
            <a:r>
              <a:rPr lang="en-US" sz="2800" dirty="0"/>
              <a:t>New Mexico Web Portal Information and Enhancements – Provider Search</a:t>
            </a:r>
          </a:p>
        </p:txBody>
      </p:sp>
      <p:pic>
        <p:nvPicPr>
          <p:cNvPr id="4" name="Picture 3">
            <a:extLst>
              <a:ext uri="{FF2B5EF4-FFF2-40B4-BE49-F238E27FC236}">
                <a16:creationId xmlns:a16="http://schemas.microsoft.com/office/drawing/2014/main" id="{0A8C7076-215A-F34C-EE48-FCDBD761378A}"/>
              </a:ext>
            </a:extLst>
          </p:cNvPr>
          <p:cNvPicPr>
            <a:picLocks noChangeAspect="1"/>
          </p:cNvPicPr>
          <p:nvPr/>
        </p:nvPicPr>
        <p:blipFill>
          <a:blip r:embed="rId2"/>
          <a:stretch>
            <a:fillRect/>
          </a:stretch>
        </p:blipFill>
        <p:spPr>
          <a:xfrm>
            <a:off x="746759" y="2377153"/>
            <a:ext cx="13073594" cy="4971098"/>
          </a:xfrm>
          <a:prstGeom prst="rect">
            <a:avLst/>
          </a:prstGeom>
        </p:spPr>
      </p:pic>
    </p:spTree>
    <p:extLst>
      <p:ext uri="{BB962C8B-B14F-4D97-AF65-F5344CB8AC3E}">
        <p14:creationId xmlns:p14="http://schemas.microsoft.com/office/powerpoint/2010/main" val="1859849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70</a:t>
            </a:fld>
            <a:endParaRPr lang="en-US" dirty="0"/>
          </a:p>
        </p:txBody>
      </p:sp>
      <p:sp>
        <p:nvSpPr>
          <p:cNvPr id="9" name="Rectangle 2"/>
          <p:cNvSpPr>
            <a:spLocks noGrp="1" noChangeArrowheads="1"/>
          </p:cNvSpPr>
          <p:nvPr>
            <p:ph type="title"/>
          </p:nvPr>
        </p:nvSpPr>
        <p:spPr>
          <a:xfrm>
            <a:off x="625476" y="1615811"/>
            <a:ext cx="12604750" cy="725488"/>
          </a:xfrm>
          <a:noFill/>
        </p:spPr>
        <p:txBody>
          <a:bodyPr/>
          <a:lstStyle/>
          <a:p>
            <a:r>
              <a:rPr lang="en-US" sz="3100" dirty="0"/>
              <a:t>Turn Around Document (TAD)</a:t>
            </a:r>
          </a:p>
        </p:txBody>
      </p:sp>
      <p:sp>
        <p:nvSpPr>
          <p:cNvPr id="10" name="Rectangle 3"/>
          <p:cNvSpPr txBox="1">
            <a:spLocks noChangeArrowheads="1"/>
          </p:cNvSpPr>
          <p:nvPr/>
        </p:nvSpPr>
        <p:spPr bwMode="auto">
          <a:xfrm>
            <a:off x="625475" y="2320607"/>
            <a:ext cx="12543155"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lvl="0"/>
            <a:r>
              <a:rPr lang="en-US" sz="2000" b="1" dirty="0">
                <a:solidFill>
                  <a:schemeClr val="accent6">
                    <a:lumMod val="75000"/>
                  </a:schemeClr>
                </a:solidFill>
              </a:rPr>
              <a:t>Common Errors on TADs:</a:t>
            </a:r>
          </a:p>
          <a:p>
            <a:pPr marL="342626" indent="-342626">
              <a:buFont typeface="Arial" panose="020B0604020202020204" pitchFamily="34" charset="0"/>
              <a:buChar char="•"/>
            </a:pPr>
            <a:endParaRPr lang="en-US" sz="2000" b="1" dirty="0">
              <a:solidFill>
                <a:schemeClr val="accent6">
                  <a:lumMod val="75000"/>
                </a:schemeClr>
              </a:solidFill>
            </a:endParaRPr>
          </a:p>
          <a:p>
            <a:pPr marL="342626" indent="-342626">
              <a:buFont typeface="Arial" panose="020B0604020202020204" pitchFamily="34" charset="0"/>
              <a:buChar char="•"/>
            </a:pPr>
            <a:r>
              <a:rPr lang="en-US" sz="2000" b="1" dirty="0">
                <a:solidFill>
                  <a:schemeClr val="accent6">
                    <a:lumMod val="75000"/>
                  </a:schemeClr>
                </a:solidFill>
              </a:rPr>
              <a:t>Altering a document to match a different person/business </a:t>
            </a:r>
            <a:r>
              <a:rPr lang="en-US" sz="2000" dirty="0"/>
              <a:t>- The TAD belongs to the person/business it is printed for and is identified by the provider number/NPI.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Using white out or line out </a:t>
            </a:r>
            <a:r>
              <a:rPr lang="en-US" sz="2000" dirty="0"/>
              <a:t>- If a correction is required, strike a line through it and initial next to the correction.  </a:t>
            </a:r>
          </a:p>
          <a:p>
            <a:pPr lvl="0"/>
            <a:r>
              <a:rPr lang="en-US" sz="2000" dirty="0"/>
              <a:t> </a:t>
            </a:r>
          </a:p>
          <a:p>
            <a:pPr marL="342626" indent="-342626">
              <a:buFont typeface="Arial" panose="020B0604020202020204" pitchFamily="34" charset="0"/>
              <a:buChar char="•"/>
            </a:pPr>
            <a:r>
              <a:rPr lang="en-US" sz="2000" b="1" dirty="0">
                <a:solidFill>
                  <a:schemeClr val="accent6">
                    <a:lumMod val="75000"/>
                  </a:schemeClr>
                </a:solidFill>
              </a:rPr>
              <a:t>Missing or invalid signature </a:t>
            </a:r>
            <a:r>
              <a:rPr lang="en-US" sz="2000" dirty="0"/>
              <a:t>- Signature must be in </a:t>
            </a:r>
            <a:r>
              <a:rPr lang="en-US" sz="2000" dirty="0">
                <a:solidFill>
                  <a:schemeClr val="accent1"/>
                </a:solidFill>
              </a:rPr>
              <a:t>blue ink</a:t>
            </a:r>
            <a:r>
              <a:rPr lang="en-US" sz="2000" dirty="0"/>
              <a:t>.</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Missing initials </a:t>
            </a:r>
            <a:r>
              <a:rPr lang="en-US" sz="2000" dirty="0"/>
              <a:t>-  The three disclosure questions require initials.</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Faxing in a TAD </a:t>
            </a:r>
            <a:r>
              <a:rPr lang="en-US" sz="2000" dirty="0"/>
              <a:t>- Faxes are not accepted. Only hard copies with original signature will be processed. </a:t>
            </a:r>
          </a:p>
          <a:p>
            <a:pPr lvl="1"/>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chemeClr val="accent6">
                  <a:lumMod val="75000"/>
                </a:schemeClr>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pPr>
              <a:lnSpc>
                <a:spcPct val="150000"/>
              </a:lnSpc>
              <a:spcBef>
                <a:spcPts val="600"/>
              </a:spcBef>
              <a:spcAft>
                <a:spcPts val="600"/>
              </a:spcAft>
            </a:pPr>
            <a:r>
              <a:rPr lang="en-US" dirty="0"/>
              <a:t>Update Requests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40558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72</a:t>
            </a:fld>
            <a:endParaRPr lang="en-US" dirty="0"/>
          </a:p>
        </p:txBody>
      </p:sp>
      <p:sp>
        <p:nvSpPr>
          <p:cNvPr id="9" name="Rectangle 2"/>
          <p:cNvSpPr>
            <a:spLocks noGrp="1" noChangeArrowheads="1"/>
          </p:cNvSpPr>
          <p:nvPr>
            <p:ph type="title"/>
          </p:nvPr>
        </p:nvSpPr>
        <p:spPr>
          <a:xfrm>
            <a:off x="625476" y="1614827"/>
            <a:ext cx="12604750" cy="725488"/>
          </a:xfrm>
          <a:noFill/>
        </p:spPr>
        <p:txBody>
          <a:bodyPr/>
          <a:lstStyle/>
          <a:p>
            <a:r>
              <a:rPr lang="en-US" sz="3100" dirty="0"/>
              <a:t>Update Requests</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pPr>
            <a:r>
              <a:rPr lang="en-US" sz="2000" dirty="0"/>
              <a:t>Providers may need to update demographic information after enrollment such as: </a:t>
            </a:r>
          </a:p>
          <a:p>
            <a:pPr marL="686840" lvl="2" indent="-342626">
              <a:lnSpc>
                <a:spcPct val="150000"/>
              </a:lnSpc>
              <a:buFont typeface="Arial" panose="020B0604020202020204" pitchFamily="34" charset="0"/>
              <a:buChar char="•"/>
            </a:pPr>
            <a:r>
              <a:rPr lang="en-US" sz="2000" dirty="0"/>
              <a:t>Change of address </a:t>
            </a:r>
          </a:p>
          <a:p>
            <a:pPr marL="686840" lvl="2" indent="-342626">
              <a:lnSpc>
                <a:spcPct val="150000"/>
              </a:lnSpc>
              <a:buFont typeface="Arial" panose="020B0604020202020204" pitchFamily="34" charset="0"/>
              <a:buChar char="•"/>
            </a:pPr>
            <a:r>
              <a:rPr lang="en-US" sz="2000" dirty="0"/>
              <a:t>Add or change an email or phone number</a:t>
            </a:r>
          </a:p>
          <a:p>
            <a:pPr marL="686840" lvl="2" indent="-342626">
              <a:lnSpc>
                <a:spcPct val="150000"/>
              </a:lnSpc>
              <a:buFont typeface="Arial" panose="020B0604020202020204" pitchFamily="34" charset="0"/>
              <a:buChar char="•"/>
            </a:pPr>
            <a:r>
              <a:rPr lang="en-US" sz="2000" dirty="0"/>
              <a:t>Add an NPI</a:t>
            </a:r>
          </a:p>
          <a:p>
            <a:pPr marL="686840" lvl="2" indent="-342626">
              <a:lnSpc>
                <a:spcPct val="150000"/>
              </a:lnSpc>
              <a:buFont typeface="Arial" panose="020B0604020202020204" pitchFamily="34" charset="0"/>
              <a:buChar char="•"/>
            </a:pPr>
            <a:r>
              <a:rPr lang="en-US" sz="2000" dirty="0"/>
              <a:t>Update licenses and certifications, affiliations, or enrollment status </a:t>
            </a:r>
          </a:p>
          <a:p>
            <a:pPr marL="686840" lvl="2" indent="-342626">
              <a:lnSpc>
                <a:spcPct val="150000"/>
              </a:lnSpc>
              <a:buFont typeface="Arial" panose="020B0604020202020204" pitchFamily="34" charset="0"/>
              <a:buChar char="•"/>
            </a:pPr>
            <a:endParaRPr lang="en-US" sz="2000" dirty="0"/>
          </a:p>
          <a:p>
            <a:pPr>
              <a:lnSpc>
                <a:spcPct val="160000"/>
              </a:lnSpc>
              <a:spcBef>
                <a:spcPts val="300"/>
              </a:spcBef>
              <a:spcAft>
                <a:spcPts val="300"/>
              </a:spcAft>
            </a:pPr>
            <a:r>
              <a:rPr lang="en-US" sz="2000" dirty="0"/>
              <a:t>Submit an update request form in the event of a change of ownership (NPI/Tax ID changes, sale or corporate restructure). </a:t>
            </a:r>
          </a:p>
          <a:p>
            <a:pPr>
              <a:lnSpc>
                <a:spcPct val="160000"/>
              </a:lnSpc>
              <a:spcBef>
                <a:spcPts val="300"/>
              </a:spcBef>
              <a:spcAft>
                <a:spcPts val="300"/>
              </a:spcAft>
            </a:pPr>
            <a:r>
              <a:rPr lang="en-US" sz="2000" dirty="0"/>
              <a:t>Provider Enrollment will contact the requestor if further information is needed. </a:t>
            </a:r>
          </a:p>
          <a:p>
            <a:pPr marL="686840" lvl="2" indent="-342626">
              <a:lnSpc>
                <a:spcPct val="150000"/>
              </a:lnSpc>
              <a:buFont typeface="Arial" panose="020B0604020202020204" pitchFamily="34" charset="0"/>
              <a:buChar char="•"/>
            </a:pPr>
            <a:endParaRPr lang="en-US" sz="19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59397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73</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Update Requests - Online</a:t>
            </a:r>
            <a:endParaRPr lang="en-US" dirty="0"/>
          </a:p>
        </p:txBody>
      </p:sp>
      <p:sp>
        <p:nvSpPr>
          <p:cNvPr id="10" name="Rectangle 3"/>
          <p:cNvSpPr txBox="1">
            <a:spLocks noChangeArrowheads="1"/>
          </p:cNvSpPr>
          <p:nvPr/>
        </p:nvSpPr>
        <p:spPr bwMode="auto">
          <a:xfrm>
            <a:off x="603289" y="2155474"/>
            <a:ext cx="13379424" cy="72548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2000" dirty="0"/>
              <a:t>Provider updates may be requested on the web portal. In the secure option menu, click on Provider Update. </a:t>
            </a:r>
          </a:p>
          <a:p>
            <a:pPr>
              <a:lnSpc>
                <a:spcPct val="160000"/>
              </a:lnSpc>
              <a:spcBef>
                <a:spcPts val="300"/>
              </a:spcBef>
              <a:spcAft>
                <a:spcPts val="300"/>
              </a:spcAft>
            </a:pPr>
            <a:endParaRPr lang="en-US" sz="2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2">
            <a:extLst>
              <a:ext uri="{FF2B5EF4-FFF2-40B4-BE49-F238E27FC236}">
                <a16:creationId xmlns:a16="http://schemas.microsoft.com/office/drawing/2014/main" id="{BC6EF6D2-2DB1-4AD1-A40B-DB701B283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00" y="2831078"/>
            <a:ext cx="8643084" cy="5014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a:extLst>
              <a:ext uri="{FF2B5EF4-FFF2-40B4-BE49-F238E27FC236}">
                <a16:creationId xmlns:a16="http://schemas.microsoft.com/office/drawing/2014/main" id="{D280078E-A79A-4237-8C2F-D29836DB18EC}"/>
              </a:ext>
            </a:extLst>
          </p:cNvPr>
          <p:cNvSpPr/>
          <p:nvPr/>
        </p:nvSpPr>
        <p:spPr>
          <a:xfrm>
            <a:off x="625499" y="5723467"/>
            <a:ext cx="1575833" cy="43815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326183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74</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Update Requests - Online</a:t>
            </a:r>
            <a:endParaRPr lang="en-US" dirty="0"/>
          </a:p>
        </p:txBody>
      </p:sp>
      <p:sp>
        <p:nvSpPr>
          <p:cNvPr id="10" name="Rectangle 3"/>
          <p:cNvSpPr txBox="1">
            <a:spLocks noChangeArrowheads="1"/>
          </p:cNvSpPr>
          <p:nvPr/>
        </p:nvSpPr>
        <p:spPr bwMode="auto">
          <a:xfrm>
            <a:off x="625500" y="2167468"/>
            <a:ext cx="13379424" cy="112888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2000" dirty="0"/>
              <a:t>Select the provider number to update or enter the provider NPI or ID to update an alternate provider.</a:t>
            </a:r>
          </a:p>
          <a:p>
            <a:pPr>
              <a:lnSpc>
                <a:spcPct val="160000"/>
              </a:lnSpc>
              <a:spcBef>
                <a:spcPts val="300"/>
              </a:spcBef>
              <a:spcAft>
                <a:spcPts val="300"/>
              </a:spcAft>
            </a:pPr>
            <a:endParaRPr lang="en-US" sz="2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5" name="Picture 4">
            <a:extLst>
              <a:ext uri="{FF2B5EF4-FFF2-40B4-BE49-F238E27FC236}">
                <a16:creationId xmlns:a16="http://schemas.microsoft.com/office/drawing/2014/main" id="{36B05184-6098-4677-968E-21161E0A11E3}"/>
              </a:ext>
            </a:extLst>
          </p:cNvPr>
          <p:cNvPicPr>
            <a:picLocks noChangeAspect="1"/>
          </p:cNvPicPr>
          <p:nvPr/>
        </p:nvPicPr>
        <p:blipFill>
          <a:blip r:embed="rId3"/>
          <a:stretch>
            <a:fillRect/>
          </a:stretch>
        </p:blipFill>
        <p:spPr>
          <a:xfrm>
            <a:off x="625500" y="2850271"/>
            <a:ext cx="10848314" cy="2562164"/>
          </a:xfrm>
          <a:prstGeom prst="rect">
            <a:avLst/>
          </a:prstGeom>
        </p:spPr>
      </p:pic>
    </p:spTree>
    <p:extLst>
      <p:ext uri="{BB962C8B-B14F-4D97-AF65-F5344CB8AC3E}">
        <p14:creationId xmlns:p14="http://schemas.microsoft.com/office/powerpoint/2010/main" val="3059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75</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Update Requests - Online</a:t>
            </a:r>
            <a:endParaRPr lang="en-US" dirty="0"/>
          </a:p>
        </p:txBody>
      </p:sp>
      <p:sp>
        <p:nvSpPr>
          <p:cNvPr id="10" name="Rectangle 3"/>
          <p:cNvSpPr txBox="1">
            <a:spLocks noChangeArrowheads="1"/>
          </p:cNvSpPr>
          <p:nvPr/>
        </p:nvSpPr>
        <p:spPr bwMode="auto">
          <a:xfrm>
            <a:off x="625500" y="2167467"/>
            <a:ext cx="12966322" cy="1573207"/>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2000" dirty="0"/>
              <a:t>Click on the type of information to open the update form, enter the new information, and submit. </a:t>
            </a:r>
          </a:p>
          <a:p>
            <a:pPr>
              <a:lnSpc>
                <a:spcPct val="160000"/>
              </a:lnSpc>
              <a:spcBef>
                <a:spcPts val="300"/>
              </a:spcBef>
              <a:spcAft>
                <a:spcPts val="300"/>
              </a:spcAft>
            </a:pPr>
            <a:r>
              <a:rPr lang="en-US" sz="2000" dirty="0"/>
              <a:t>This process is detailed in the </a:t>
            </a:r>
            <a:r>
              <a:rPr lang="en-US" sz="2000" b="1" dirty="0">
                <a:solidFill>
                  <a:schemeClr val="accent6">
                    <a:lumMod val="75000"/>
                  </a:schemeClr>
                </a:solidFill>
              </a:rPr>
              <a:t>Online Provider Update Overview </a:t>
            </a:r>
            <a:r>
              <a:rPr lang="en-US" sz="2000" dirty="0"/>
              <a:t>workshop from Conduent. Please see the webinar schedule.</a:t>
            </a:r>
          </a:p>
          <a:p>
            <a:pPr>
              <a:lnSpc>
                <a:spcPct val="160000"/>
              </a:lnSpc>
              <a:spcBef>
                <a:spcPts val="300"/>
              </a:spcBef>
              <a:spcAft>
                <a:spcPts val="300"/>
              </a:spcAft>
            </a:pPr>
            <a:endParaRPr lang="en-US" sz="2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6" name="Picture 5">
            <a:extLst>
              <a:ext uri="{FF2B5EF4-FFF2-40B4-BE49-F238E27FC236}">
                <a16:creationId xmlns:a16="http://schemas.microsoft.com/office/drawing/2014/main" id="{35F13F2A-054F-4C8C-81FA-F0A1B67543BD}"/>
              </a:ext>
            </a:extLst>
          </p:cNvPr>
          <p:cNvPicPr>
            <a:picLocks noChangeAspect="1"/>
          </p:cNvPicPr>
          <p:nvPr/>
        </p:nvPicPr>
        <p:blipFill>
          <a:blip r:embed="rId3"/>
          <a:stretch>
            <a:fillRect/>
          </a:stretch>
        </p:blipFill>
        <p:spPr>
          <a:xfrm>
            <a:off x="625476" y="3849689"/>
            <a:ext cx="10539576" cy="3437687"/>
          </a:xfrm>
          <a:prstGeom prst="rect">
            <a:avLst/>
          </a:prstGeom>
        </p:spPr>
      </p:pic>
    </p:spTree>
    <p:extLst>
      <p:ext uri="{BB962C8B-B14F-4D97-AF65-F5344CB8AC3E}">
        <p14:creationId xmlns:p14="http://schemas.microsoft.com/office/powerpoint/2010/main" val="420163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76</a:t>
            </a:fld>
            <a:endParaRPr lang="en-US" dirty="0"/>
          </a:p>
        </p:txBody>
      </p:sp>
      <p:sp>
        <p:nvSpPr>
          <p:cNvPr id="9" name="Rectangle 2"/>
          <p:cNvSpPr>
            <a:spLocks noGrp="1" noChangeArrowheads="1"/>
          </p:cNvSpPr>
          <p:nvPr>
            <p:ph type="title"/>
          </p:nvPr>
        </p:nvSpPr>
        <p:spPr>
          <a:xfrm>
            <a:off x="625476" y="1595118"/>
            <a:ext cx="12604750" cy="725488"/>
          </a:xfrm>
          <a:noFill/>
        </p:spPr>
        <p:txBody>
          <a:bodyPr/>
          <a:lstStyle/>
          <a:p>
            <a:r>
              <a:rPr lang="en-US" sz="3100" dirty="0"/>
              <a:t>Update Requests </a:t>
            </a:r>
            <a:endParaRPr lang="en-US" dirty="0"/>
          </a:p>
        </p:txBody>
      </p:sp>
      <p:sp>
        <p:nvSpPr>
          <p:cNvPr id="10" name="Rectangle 3"/>
          <p:cNvSpPr txBox="1">
            <a:spLocks noChangeArrowheads="1"/>
          </p:cNvSpPr>
          <p:nvPr/>
        </p:nvSpPr>
        <p:spPr bwMode="auto">
          <a:xfrm>
            <a:off x="687071" y="2320607"/>
            <a:ext cx="12453195"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50000"/>
              </a:lnSpc>
              <a:spcBef>
                <a:spcPts val="600"/>
              </a:spcBef>
              <a:spcAft>
                <a:spcPts val="600"/>
              </a:spcAft>
            </a:pPr>
            <a:r>
              <a:rPr lang="en-US" sz="2000" b="1" dirty="0">
                <a:solidFill>
                  <a:schemeClr val="accent6">
                    <a:lumMod val="75000"/>
                  </a:schemeClr>
                </a:solidFill>
              </a:rPr>
              <a:t>Common Errors on Updates: </a:t>
            </a:r>
          </a:p>
          <a:p>
            <a:pPr marL="342900" indent="-342900" defTabSz="456834">
              <a:lnSpc>
                <a:spcPct val="150000"/>
              </a:lnSpc>
              <a:spcBef>
                <a:spcPts val="600"/>
              </a:spcBef>
              <a:spcAft>
                <a:spcPts val="600"/>
              </a:spcAft>
              <a:buFont typeface="Arial" panose="020B0604020202020204" pitchFamily="34" charset="0"/>
              <a:buChar char="•"/>
            </a:pPr>
            <a:r>
              <a:rPr lang="en-US" sz="2000" b="1" dirty="0">
                <a:solidFill>
                  <a:schemeClr val="accent6">
                    <a:lumMod val="75000"/>
                  </a:schemeClr>
                </a:solidFill>
              </a:rPr>
              <a:t>Submitting an application to cross reference an active provider to a group -</a:t>
            </a:r>
            <a:r>
              <a:rPr lang="en-US" sz="2000" b="1" dirty="0"/>
              <a:t> </a:t>
            </a:r>
            <a:r>
              <a:rPr lang="en-US" sz="2000" dirty="0"/>
              <a:t>An</a:t>
            </a:r>
            <a:r>
              <a:rPr lang="en-US" sz="2000" b="1" dirty="0"/>
              <a:t> </a:t>
            </a:r>
            <a:r>
              <a:rPr lang="en-US" sz="2000" dirty="0"/>
              <a:t>update form, rather than an application, should be submitted for cross referencing active providers. Conduent encourages providers to use the </a:t>
            </a:r>
            <a:r>
              <a:rPr lang="en-US" sz="2000" b="1" dirty="0"/>
              <a:t>Provider Search </a:t>
            </a:r>
            <a:r>
              <a:rPr lang="en-US" sz="2000" dirty="0"/>
              <a:t>function on the web portal to verify that the provider is active. </a:t>
            </a:r>
          </a:p>
          <a:p>
            <a:pPr marL="342900" indent="-342900" defTabSz="456834">
              <a:lnSpc>
                <a:spcPct val="150000"/>
              </a:lnSpc>
              <a:spcBef>
                <a:spcPts val="600"/>
              </a:spcBef>
              <a:spcAft>
                <a:spcPts val="600"/>
              </a:spcAft>
              <a:buFont typeface="Arial" panose="020B0604020202020204" pitchFamily="34" charset="0"/>
              <a:buChar char="•"/>
            </a:pPr>
            <a:r>
              <a:rPr lang="en-US" sz="2000" b="1" dirty="0">
                <a:solidFill>
                  <a:schemeClr val="accent6">
                    <a:lumMod val="75000"/>
                  </a:schemeClr>
                </a:solidFill>
              </a:rPr>
              <a:t>Missing Provider information -</a:t>
            </a:r>
            <a:r>
              <a:rPr lang="en-US" sz="2000" b="1" dirty="0"/>
              <a:t> </a:t>
            </a:r>
            <a:r>
              <a:rPr lang="en-US" sz="2000" dirty="0"/>
              <a:t>Include provider numbers or NPIs on all correspondence.  </a:t>
            </a:r>
          </a:p>
          <a:p>
            <a:pPr defTabSz="456834">
              <a:lnSpc>
                <a:spcPct val="150000"/>
              </a:lnSpc>
              <a:spcBef>
                <a:spcPts val="600"/>
              </a:spcBef>
              <a:spcAft>
                <a:spcPts val="600"/>
              </a:spcAft>
            </a:pPr>
            <a:endParaRPr lang="en-US" sz="2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96453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77</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solidFill>
                  <a:srgbClr val="000000"/>
                </a:solidFill>
              </a:rPr>
              <a:t>New Mexico Medicaid Resources</a:t>
            </a:r>
            <a:endParaRPr lang="en-US" dirty="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23" tIns="45711" rIns="91423" bIns="45711" numCol="1" anchor="t" anchorCtr="0" compatLnSpc="1">
            <a:prstTxWarp prst="textNoShape">
              <a:avLst/>
            </a:prstTxWarp>
          </a:bodyPr>
          <a:lstStyle/>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New Mexico Medicaid Online</a:t>
            </a:r>
          </a:p>
          <a:p>
            <a:pPr marL="853904" lvl="3" indent="-342831" defTabSz="652979">
              <a:lnSpc>
                <a:spcPct val="150000"/>
              </a:lnSpc>
              <a:spcBef>
                <a:spcPts val="600"/>
              </a:spcBef>
              <a:buSzPct val="75000"/>
            </a:pPr>
            <a:r>
              <a:rPr lang="en-US" sz="1600" dirty="0">
                <a:solidFill>
                  <a:prstClr val="black"/>
                </a:solidFill>
              </a:rPr>
              <a:t>Provider Information</a:t>
            </a:r>
          </a:p>
          <a:p>
            <a:pPr marL="853904" lvl="3" indent="-342831" defTabSz="652979">
              <a:lnSpc>
                <a:spcPct val="150000"/>
              </a:lnSpc>
              <a:spcBef>
                <a:spcPts val="600"/>
              </a:spcBef>
              <a:buSzPct val="75000"/>
            </a:pPr>
            <a:r>
              <a:rPr lang="en-US" sz="1600" dirty="0">
                <a:solidFill>
                  <a:prstClr val="black"/>
                </a:solidFill>
              </a:rPr>
              <a:t>Provider Login Screen Notices</a:t>
            </a:r>
          </a:p>
          <a:p>
            <a:pPr marL="853904" lvl="3" indent="-342831" defTabSz="652979">
              <a:lnSpc>
                <a:spcPct val="150000"/>
              </a:lnSpc>
              <a:spcBef>
                <a:spcPts val="600"/>
              </a:spcBef>
              <a:buSzPct val="75000"/>
            </a:pPr>
            <a:r>
              <a:rPr lang="en-US" sz="1600" dirty="0">
                <a:solidFill>
                  <a:prstClr val="black"/>
                </a:solidFill>
              </a:rPr>
              <a:t>Provider E-News Newsletters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Medicaid Provider Relations Call Center</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Communication Updates </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Field Representative</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Webinars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Open Forums and Live Training Sessions</a:t>
            </a:r>
          </a:p>
          <a:p>
            <a:pPr algn="r" defTabSz="652979">
              <a:buSzPct val="75000"/>
            </a:pPr>
            <a:r>
              <a:rPr lang="en-US" sz="2300" i="1" dirty="0">
                <a:solidFill>
                  <a:prstClr val="black"/>
                </a:solidFill>
              </a:rPr>
              <a:t>Continued on next page . . . </a:t>
            </a:r>
            <a:endParaRPr lang="en-US" sz="2300" i="1" dirty="0">
              <a:solidFill>
                <a:srgbClr val="00837B">
                  <a:lumMod val="50000"/>
                </a:srgbClr>
              </a:solidFill>
            </a:endParaRPr>
          </a:p>
          <a:p>
            <a:pPr defTabSz="652979"/>
            <a:r>
              <a:rPr lang="en-US" sz="1900" dirty="0">
                <a:solidFill>
                  <a:srgbClr val="00837B">
                    <a:lumMod val="50000"/>
                  </a:srgbClr>
                </a:solidFill>
              </a:rPr>
              <a:t> </a:t>
            </a:r>
          </a:p>
          <a:p>
            <a:pPr marL="342831" indent="-342831" defTabSz="914217" fontAlgn="base">
              <a:lnSpc>
                <a:spcPct val="150000"/>
              </a:lnSpc>
              <a:spcBef>
                <a:spcPts val="600"/>
              </a:spcBef>
              <a:spcAft>
                <a:spcPts val="600"/>
              </a:spcAft>
              <a:buFont typeface="Arial" pitchFamily="34" charset="0"/>
              <a:buChar char="•"/>
              <a:defRPr/>
            </a:pPr>
            <a:endParaRPr lang="en-US" sz="2000" i="1" kern="0" dirty="0">
              <a:solidFill>
                <a:prstClr val="black"/>
              </a:solidFill>
            </a:endParaRPr>
          </a:p>
          <a:p>
            <a:pPr lvl="1" defTabSz="652979"/>
            <a:br>
              <a:rPr lang="en-US" sz="2400" dirty="0">
                <a:solidFill>
                  <a:prstClr val="black"/>
                </a:solidFill>
              </a:rPr>
            </a:br>
            <a:br>
              <a:rPr lang="en-US" sz="2100" dirty="0">
                <a:solidFill>
                  <a:prstClr val="black"/>
                </a:solidFill>
              </a:rPr>
            </a:br>
            <a:endParaRPr lang="en-US" sz="21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FFFE"/>
              </a:solidFill>
            </a:endParaRPr>
          </a:p>
        </p:txBody>
      </p:sp>
    </p:spTree>
    <p:extLst>
      <p:ext uri="{BB962C8B-B14F-4D97-AF65-F5344CB8AC3E}">
        <p14:creationId xmlns:p14="http://schemas.microsoft.com/office/powerpoint/2010/main" val="10487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78</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Human Services Department  </a:t>
            </a:r>
            <a:r>
              <a:rPr lang="en-US" sz="1100" dirty="0"/>
              <a:t>– </a:t>
            </a:r>
            <a:r>
              <a:rPr lang="en-US" sz="1100" dirty="0">
                <a:hlinkClick r:id="rId4"/>
              </a:rPr>
              <a:t>http://www.hsd.state.nm.us/mad/</a:t>
            </a:r>
            <a:endParaRPr lang="en-US" sz="1100" dirty="0"/>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Call Center </a:t>
            </a:r>
            <a:r>
              <a:rPr lang="en-US" sz="1100" dirty="0"/>
              <a:t>– (800) 299 - 7304</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HIPAA.DeskNM@hsd.nm.gov</a:t>
            </a:r>
            <a:r>
              <a:rPr lang="en-US" sz="1100" dirty="0"/>
              <a:t>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Medical Assistance Division, Program Rules </a:t>
            </a:r>
            <a:r>
              <a:rPr lang="en-US" sz="1100" dirty="0"/>
              <a:t>– </a:t>
            </a:r>
            <a:r>
              <a:rPr lang="en-US" sz="1100" dirty="0">
                <a:hlinkClick r:id="rId8"/>
              </a:rPr>
              <a:t>http://www.hsd.state.nm.us/providers/rules-nm-administrative-code-.aspx</a:t>
            </a:r>
            <a:endParaRPr lang="en-US" sz="1100" dirty="0"/>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625479" y="1682748"/>
            <a:ext cx="12672832" cy="725488"/>
          </a:xfrm>
          <a:noFill/>
        </p:spPr>
        <p:txBody>
          <a:bodyPr/>
          <a:lstStyle/>
          <a:p>
            <a:r>
              <a:rPr lang="en-US" sz="2800" dirty="0"/>
              <a:t>New Mexico Web Portal Information and Enhancements – Enrollment Status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4" name="Picture 3">
            <a:extLst>
              <a:ext uri="{FF2B5EF4-FFF2-40B4-BE49-F238E27FC236}">
                <a16:creationId xmlns:a16="http://schemas.microsoft.com/office/drawing/2014/main" id="{02781820-0334-48D6-806A-915AF8401555}"/>
              </a:ext>
            </a:extLst>
          </p:cNvPr>
          <p:cNvPicPr>
            <a:picLocks noChangeAspect="1"/>
          </p:cNvPicPr>
          <p:nvPr/>
        </p:nvPicPr>
        <p:blipFill>
          <a:blip r:embed="rId3"/>
          <a:stretch>
            <a:fillRect/>
          </a:stretch>
        </p:blipFill>
        <p:spPr>
          <a:xfrm>
            <a:off x="1170142" y="2269066"/>
            <a:ext cx="9469171" cy="5358239"/>
          </a:xfrm>
          <a:prstGeom prst="rect">
            <a:avLst/>
          </a:prstGeom>
        </p:spPr>
      </p:pic>
      <p:sp>
        <p:nvSpPr>
          <p:cNvPr id="5" name="Oval 4">
            <a:extLst>
              <a:ext uri="{FF2B5EF4-FFF2-40B4-BE49-F238E27FC236}">
                <a16:creationId xmlns:a16="http://schemas.microsoft.com/office/drawing/2014/main" id="{42108144-0070-4556-9810-2A3B5E34E7AA}"/>
              </a:ext>
            </a:extLst>
          </p:cNvPr>
          <p:cNvSpPr/>
          <p:nvPr/>
        </p:nvSpPr>
        <p:spPr>
          <a:xfrm>
            <a:off x="7315200" y="6987822"/>
            <a:ext cx="2187370" cy="64012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15926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8,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9</a:t>
            </a:fld>
            <a:endParaRPr lang="en-US" dirty="0"/>
          </a:p>
        </p:txBody>
      </p:sp>
      <p:sp>
        <p:nvSpPr>
          <p:cNvPr id="9" name="Rectangle 2"/>
          <p:cNvSpPr>
            <a:spLocks noGrp="1" noChangeArrowheads="1"/>
          </p:cNvSpPr>
          <p:nvPr>
            <p:ph type="title"/>
          </p:nvPr>
        </p:nvSpPr>
        <p:spPr>
          <a:xfrm>
            <a:off x="625478" y="1682748"/>
            <a:ext cx="12627677" cy="725488"/>
          </a:xfrm>
          <a:noFill/>
        </p:spPr>
        <p:txBody>
          <a:bodyPr/>
          <a:lstStyle/>
          <a:p>
            <a:r>
              <a:rPr lang="en-US" sz="2800" dirty="0"/>
              <a:t>New Mexico Web Portal Information and Enhancements – Enrollment Status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 name="Picture 9"/>
          <p:cNvPicPr/>
          <p:nvPr/>
        </p:nvPicPr>
        <p:blipFill rotWithShape="1">
          <a:blip r:embed="rId3"/>
          <a:srcRect t="1" b="1521"/>
          <a:stretch/>
        </p:blipFill>
        <p:spPr bwMode="auto">
          <a:xfrm>
            <a:off x="1862137" y="2532062"/>
            <a:ext cx="9550930" cy="5095880"/>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B2D44D6F-E8BF-499D-B7D8-F24865185FC4}"/>
              </a:ext>
            </a:extLst>
          </p:cNvPr>
          <p:cNvSpPr/>
          <p:nvPr/>
        </p:nvSpPr>
        <p:spPr>
          <a:xfrm>
            <a:off x="1862740" y="4797778"/>
            <a:ext cx="1896460" cy="53057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13273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ln>
        <a:effectLst/>
      </a:spPr>
      <a:bodyPr rtlCol="0" anchor="ctr"/>
      <a:lstStyle>
        <a:defPPr algn="ctr">
          <a:defRPr dirty="0" err="1">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12242</TotalTime>
  <Words>3205</Words>
  <Application>Microsoft Office PowerPoint</Application>
  <PresentationFormat>Custom</PresentationFormat>
  <Paragraphs>435</Paragraphs>
  <Slides>79</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Calibri</vt:lpstr>
      <vt:lpstr>Conduent_PPT_Template_White_6Jan</vt:lpstr>
      <vt:lpstr>Provider Enrollment Workshop</vt:lpstr>
      <vt:lpstr>Purpose</vt:lpstr>
      <vt:lpstr>Objectives</vt:lpstr>
      <vt:lpstr>New Mexico Web Portal Information and Enhancements</vt:lpstr>
      <vt:lpstr>New Mexico Web Portal Information and Enhancements – Provider Search</vt:lpstr>
      <vt:lpstr>New Mexico Web Portal Information and Enhancements – Provider Search</vt:lpstr>
      <vt:lpstr>New Mexico Web Portal Information and Enhancements – Provider Search</vt:lpstr>
      <vt:lpstr>New Mexico Web Portal Information and Enhancements – Enrollment Status</vt:lpstr>
      <vt:lpstr>New Mexico Web Portal Information and Enhancements – Enrollment Status</vt:lpstr>
      <vt:lpstr>New Mexico Web Portal Information and Enhancements – Enrollment Status</vt:lpstr>
      <vt:lpstr>Web Portal Application Submission Process</vt:lpstr>
      <vt:lpstr>NM Medicaid Web Portal Application Location</vt:lpstr>
      <vt:lpstr>Provider Enrollment Application Initial Screen</vt:lpstr>
      <vt:lpstr>Provider Enrollment Application Initial Screen</vt:lpstr>
      <vt:lpstr>Provider Participation Agreement (Application) </vt:lpstr>
      <vt:lpstr>Selecting the Right Application Form</vt:lpstr>
      <vt:lpstr>Web Portal Application Submission Process – MAD 312</vt:lpstr>
      <vt:lpstr>Web Portal Application Submission Process – MAD 312</vt:lpstr>
      <vt:lpstr>Web Portal Application Submission Process – MAD 312</vt:lpstr>
      <vt:lpstr>Web Portal Application Submission Process – MAD 312</vt:lpstr>
      <vt:lpstr>Provider Type &amp; Specialty List </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Turquoise Care Managed Care Organizations (MCOs)</vt:lpstr>
      <vt:lpstr>Web Portal Application Submission Process – MAD 335</vt:lpstr>
      <vt:lpstr>Web Portal Application Submission Process – MAD 335</vt:lpstr>
      <vt:lpstr>Web Portal Application Submission Process – MAD 335</vt:lpstr>
      <vt:lpstr>Web Portal Application Submission Process – MAD 335</vt:lpstr>
      <vt:lpstr>Provider Type &amp; Specialty List </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Application Tips</vt:lpstr>
      <vt:lpstr>Provider Enrollment Application Screen</vt:lpstr>
      <vt:lpstr>Top Errors on Provider Enrollment Applications</vt:lpstr>
      <vt:lpstr>Top Errors on Provider Enrollment Applications Continued </vt:lpstr>
      <vt:lpstr>Return to Provider </vt:lpstr>
      <vt:lpstr>Return to Provider </vt:lpstr>
      <vt:lpstr>Return to Provider</vt:lpstr>
      <vt:lpstr>Return to Provider </vt:lpstr>
      <vt:lpstr>Turn Around Document (TAD)</vt:lpstr>
      <vt:lpstr>Turn Around Document (TAD)</vt:lpstr>
      <vt:lpstr>Turn Around Document (TAD)</vt:lpstr>
      <vt:lpstr>Update Requests</vt:lpstr>
      <vt:lpstr>Update Requests</vt:lpstr>
      <vt:lpstr>Update Requests - Online</vt:lpstr>
      <vt:lpstr>Update Requests - Online</vt:lpstr>
      <vt:lpstr>Update Requests - Online</vt:lpstr>
      <vt:lpstr>Update Requests </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Enrollment Workshop</dc:title>
  <dc:creator>Wilinski, Antonette</dc:creator>
  <cp:lastModifiedBy>Peter Sepich</cp:lastModifiedBy>
  <cp:revision>227</cp:revision>
  <dcterms:created xsi:type="dcterms:W3CDTF">2017-01-18T18:41:02Z</dcterms:created>
  <dcterms:modified xsi:type="dcterms:W3CDTF">2024-08-08T14:51:52Z</dcterms:modified>
</cp:coreProperties>
</file>